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notesSlides/notesSlide1.xml" ContentType="application/vnd.openxmlformats-officedocument.presentationml.notesSlide+xml"/>
  <Override PartName="/ppt/media/media2.mp4" ContentType="video/unknown"/>
  <Override PartName="/ppt/notesSlides/notesSlide2.xml" ContentType="application/vnd.openxmlformats-officedocument.presentationml.notesSlide+xml"/>
  <Override PartName="/ppt/media/media3.mp4" ContentType="video/unknown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Nota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Ogni italiano getta circa 27 chili di cibo all'anno; Un dato che si accentua a sud (+ 8% di spreco rispetto alla media nazionale) 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1_Title page - Tex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5;p2" descr="Google Shape;15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80398"/>
            <a:ext cx="9144000" cy="25920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</p:spPr>
      </p:pic>
      <p:sp>
        <p:nvSpPr>
          <p:cNvPr id="14" name="Corpo livello uno…"/>
          <p:cNvSpPr txBox="1"/>
          <p:nvPr>
            <p:ph type="body" sz="quarter" idx="1"/>
          </p:nvPr>
        </p:nvSpPr>
        <p:spPr>
          <a:xfrm>
            <a:off x="539999" y="4942799"/>
            <a:ext cx="5040003" cy="208808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Google Shape;17;p2"/>
          <p:cNvSpPr txBox="1"/>
          <p:nvPr>
            <p:ph type="body" sz="quarter" idx="21"/>
          </p:nvPr>
        </p:nvSpPr>
        <p:spPr>
          <a:xfrm>
            <a:off x="539748" y="4546798"/>
            <a:ext cx="5040003" cy="208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" name="Google Shape;18;p2"/>
          <p:cNvSpPr txBox="1"/>
          <p:nvPr>
            <p:ph type="body" sz="quarter" idx="22"/>
          </p:nvPr>
        </p:nvSpPr>
        <p:spPr>
          <a:xfrm>
            <a:off x="539748" y="3279599"/>
            <a:ext cx="8179201" cy="82800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7" name="Titolo Testo"/>
          <p:cNvSpPr txBox="1"/>
          <p:nvPr>
            <p:ph type="title"/>
          </p:nvPr>
        </p:nvSpPr>
        <p:spPr>
          <a:xfrm>
            <a:off x="539999" y="892801"/>
            <a:ext cx="6663602" cy="422881"/>
          </a:xfrm>
          <a:prstGeom prst="rect">
            <a:avLst/>
          </a:prstGeom>
        </p:spPr>
        <p:txBody>
          <a:bodyPr/>
          <a:lstStyle>
            <a:lvl1pPr>
              <a:lnSpc>
                <a:spcPct val="94117"/>
              </a:lnSpc>
              <a:defRPr sz="3400"/>
            </a:lvl1pPr>
          </a:lstStyle>
          <a:p>
            <a:pPr/>
            <a:r>
              <a:t>Titolo Testo</a:t>
            </a:r>
          </a:p>
        </p:txBody>
      </p:sp>
      <p:sp>
        <p:nvSpPr>
          <p:cNvPr id="18" name="Numero diapositiva"/>
          <p:cNvSpPr txBox="1"/>
          <p:nvPr>
            <p:ph type="sldNum" sz="quarter" idx="2"/>
          </p:nvPr>
        </p:nvSpPr>
        <p:spPr>
          <a:xfrm>
            <a:off x="8900026" y="6333132"/>
            <a:ext cx="205458" cy="166762"/>
          </a:xfrm>
          <a:prstGeom prst="rect">
            <a:avLst/>
          </a:prstGeom>
        </p:spPr>
        <p:txBody>
          <a:bodyPr/>
          <a:lstStyle>
            <a:lvl1pPr indent="25400" algn="r">
              <a:defRPr sz="13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0" name="Google Shape;22;p3"/>
          <p:cNvSpPr/>
          <p:nvPr/>
        </p:nvSpPr>
        <p:spPr>
          <a:xfrm>
            <a:off x="-1" y="6127200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1" name="Corpo livello uno…"/>
          <p:cNvSpPr txBox="1"/>
          <p:nvPr>
            <p:ph type="body" sz="half" idx="1"/>
          </p:nvPr>
        </p:nvSpPr>
        <p:spPr>
          <a:xfrm>
            <a:off x="269998" y="1260000"/>
            <a:ext cx="8683204" cy="1514264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Testo"/>
          <p:cNvSpPr txBox="1"/>
          <p:nvPr>
            <p:ph type="title"/>
          </p:nvPr>
        </p:nvSpPr>
        <p:spPr>
          <a:xfrm>
            <a:off x="382931" y="1172032"/>
            <a:ext cx="8378140" cy="33856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r>
              <a:t>Titolo Testo</a:t>
            </a:r>
          </a:p>
        </p:txBody>
      </p:sp>
      <p:sp>
        <p:nvSpPr>
          <p:cNvPr id="35" name="Corpo livello uno…"/>
          <p:cNvSpPr txBox="1"/>
          <p:nvPr>
            <p:ph type="body" sz="quarter" idx="1"/>
          </p:nvPr>
        </p:nvSpPr>
        <p:spPr>
          <a:xfrm>
            <a:off x="1371600" y="3840479"/>
            <a:ext cx="6400800" cy="184674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sz="quarter" idx="1"/>
          </p:nvPr>
        </p:nvSpPr>
        <p:spPr>
          <a:xfrm>
            <a:off x="368631" y="1954477"/>
            <a:ext cx="8411845" cy="184674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5" name="Corpo livello uno…"/>
          <p:cNvSpPr txBox="1"/>
          <p:nvPr>
            <p:ph type="body" sz="quarter" idx="1"/>
          </p:nvPr>
        </p:nvSpPr>
        <p:spPr>
          <a:xfrm>
            <a:off x="457200" y="1577338"/>
            <a:ext cx="3977641" cy="184674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6" name="Google Shape;52;p8"/>
          <p:cNvSpPr txBox="1"/>
          <p:nvPr>
            <p:ph type="body" sz="quarter" idx="21"/>
          </p:nvPr>
        </p:nvSpPr>
        <p:spPr>
          <a:xfrm>
            <a:off x="4709159" y="1577338"/>
            <a:ext cx="3977641" cy="1846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xfrm>
            <a:off x="244651" y="6420182"/>
            <a:ext cx="165237" cy="127001"/>
          </a:xfrm>
          <a:prstGeom prst="rect">
            <a:avLst/>
          </a:prstGeom>
        </p:spPr>
        <p:txBody>
          <a:bodyPr/>
          <a:lstStyle>
            <a:lvl1pPr indent="25400">
              <a:defRPr sz="9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Google Shape;22;p3"/>
          <p:cNvSpPr/>
          <p:nvPr/>
        </p:nvSpPr>
        <p:spPr>
          <a:xfrm>
            <a:off x="-1" y="6127200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269998" y="1260000"/>
            <a:ext cx="8683205" cy="1514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Titolo Testo"/>
          <p:cNvSpPr txBox="1"/>
          <p:nvPr>
            <p:ph type="title"/>
          </p:nvPr>
        </p:nvSpPr>
        <p:spPr>
          <a:xfrm>
            <a:off x="257351" y="147954"/>
            <a:ext cx="8186423" cy="28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67184" cy="1568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048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8001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573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145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717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hyperlink" Target="https://economiapertutti.bancaditalia.it/infografiche/risparmiare/" TargetMode="External"/><Relationship Id="rId6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UrBkAhfaEUQ" TargetMode="External"/><Relationship Id="rId3" Type="http://schemas.openxmlformats.org/officeDocument/2006/relationships/image" Target="../media/image1.jpeg"/><Relationship Id="rId4" Type="http://schemas.openxmlformats.org/officeDocument/2006/relationships/video" Target="../media/media2.mp4"/><Relationship Id="rId5" Type="http://schemas.microsoft.com/office/2007/relationships/media" Target="../media/media2.mp4"/><Relationship Id="rId6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hyperlink" Target="https://economiapertutti.bancaditalia.it/quiz/il-risparmio-e-l-importanza-di-pianificare" TargetMode="External"/><Relationship Id="rId5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unigens.it/" TargetMode="External"/><Relationship Id="rId3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4" Type="http://schemas.openxmlformats.org/officeDocument/2006/relationships/hyperlink" Target="https://www.treccani.it/enciclopedia/sostenibilita" TargetMode="Externa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ocusjunior.it/news/che-cose-lagenda-2030/" TargetMode="External"/><Relationship Id="rId3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9.png"/><Relationship Id="rId4" Type="http://schemas.openxmlformats.org/officeDocument/2006/relationships/hyperlink" Target="https://asvis.it/l-agenda-2030-dell-onu-per-lo-sviluppo-sostenibile/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1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https://asvis.it/public/asvis2/files/Programmi_eventi/170Actions-_3rd_version_.FV__IT_.pdf" TargetMode="External"/><Relationship Id="rId4" Type="http://schemas.openxmlformats.org/officeDocument/2006/relationships/image" Target="../media/image3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CZpjtliFMGo&amp;t=63s" TargetMode="External"/><Relationship Id="rId3" Type="http://schemas.openxmlformats.org/officeDocument/2006/relationships/image" Target="../media/image1.jpeg"/><Relationship Id="rId4" Type="http://schemas.openxmlformats.org/officeDocument/2006/relationships/video" Target="../media/media3.mp4"/><Relationship Id="rId5" Type="http://schemas.microsoft.com/office/2007/relationships/media" Target="../media/media3.mp4"/><Relationship Id="rId6" Type="http://schemas.openxmlformats.org/officeDocument/2006/relationships/image" Target="../media/image3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GNma1uSvvYo" TargetMode="External"/><Relationship Id="rId3" Type="http://schemas.openxmlformats.org/officeDocument/2006/relationships/image" Target="../media/image1.jpeg"/><Relationship Id="rId4" Type="http://schemas.openxmlformats.org/officeDocument/2006/relationships/video" Target="https://www.youtube.com/embed/GNma1uSvvYo?feature=oembed" TargetMode="External"/><Relationship Id="rId5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6.png"/><Relationship Id="rId6" Type="http://schemas.openxmlformats.org/officeDocument/2006/relationships/hyperlink" Target="https://www.youtube.com/watch?v=jSTbVnxARYQ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https://www.bancaditalia.it/pubblicazioni/quaderni-didattici/index.html?com.dotmarketing.htmlpage.language=102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65;p11" descr="Google Shape;65;p11"/>
          <p:cNvPicPr>
            <a:picLocks noChangeAspect="1"/>
          </p:cNvPicPr>
          <p:nvPr/>
        </p:nvPicPr>
        <p:blipFill>
          <a:blip r:embed="rId2">
            <a:extLst/>
          </a:blip>
          <a:srcRect l="0" t="0" r="32701" b="0"/>
          <a:stretch>
            <a:fillRect/>
          </a:stretch>
        </p:blipFill>
        <p:spPr>
          <a:xfrm>
            <a:off x="-2" y="4045"/>
            <a:ext cx="9144004" cy="4284004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Google Shape;66;p11"/>
          <p:cNvSpPr txBox="1"/>
          <p:nvPr>
            <p:ph type="subTitle" sz="quarter" idx="1"/>
          </p:nvPr>
        </p:nvSpPr>
        <p:spPr>
          <a:xfrm>
            <a:off x="387593" y="5244932"/>
            <a:ext cx="5040012" cy="208801"/>
          </a:xfrm>
          <a:prstGeom prst="rect">
            <a:avLst/>
          </a:prstGeom>
        </p:spPr>
        <p:txBody>
          <a:bodyPr/>
          <a:lstStyle>
            <a:lvl1pPr indent="0">
              <a:defRPr sz="1200"/>
            </a:lvl1pPr>
          </a:lstStyle>
          <a:p>
            <a:pPr/>
            <a:r>
              <a:t>lì,…………….</a:t>
            </a:r>
          </a:p>
        </p:txBody>
      </p:sp>
      <p:sp>
        <p:nvSpPr>
          <p:cNvPr id="114" name="Google Shape;68;p11"/>
          <p:cNvSpPr txBox="1"/>
          <p:nvPr>
            <p:ph type="ctrTitle"/>
          </p:nvPr>
        </p:nvSpPr>
        <p:spPr>
          <a:xfrm>
            <a:off x="397800" y="290404"/>
            <a:ext cx="8348399" cy="220335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05255">
              <a:defRPr sz="3300">
                <a:solidFill>
                  <a:srgbClr val="FFFFFF"/>
                </a:solidFill>
              </a:defRPr>
            </a:pPr>
          </a:p>
          <a:p>
            <a:pPr defTabSz="905255">
              <a:defRPr sz="3300">
                <a:solidFill>
                  <a:srgbClr val="FFFFFF"/>
                </a:solidFill>
              </a:defRPr>
            </a:pPr>
            <a:r>
              <a:t>Progetto di Educazione Finanziaria: moneta, risparmio e impatto dei comportamenti</a:t>
            </a:r>
          </a:p>
          <a:p>
            <a:pPr defTabSz="905255">
              <a:defRPr sz="3300">
                <a:solidFill>
                  <a:srgbClr val="FFFFFF"/>
                </a:solidFill>
              </a:defRPr>
            </a:pPr>
          </a:p>
          <a:p>
            <a:pPr defTabSz="905255">
              <a:defRPr b="0" sz="2700">
                <a:solidFill>
                  <a:srgbClr val="FFFFFF"/>
                </a:solidFill>
              </a:defRPr>
            </a:pPr>
          </a:p>
          <a:p>
            <a:pPr defTabSz="905255">
              <a:defRPr b="0" sz="2700">
                <a:solidFill>
                  <a:srgbClr val="FFFFFF"/>
                </a:solidFill>
              </a:defRPr>
            </a:pPr>
            <a:br/>
          </a:p>
        </p:txBody>
      </p:sp>
      <p:pic>
        <p:nvPicPr>
          <p:cNvPr id="115" name="Google Shape;69;p11" descr="Google Shape;69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999" y="6120000"/>
            <a:ext cx="2463488" cy="360007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cuola primaria e secondaria di primo grado"/>
          <p:cNvSpPr txBox="1"/>
          <p:nvPr/>
        </p:nvSpPr>
        <p:spPr>
          <a:xfrm>
            <a:off x="392367" y="1825759"/>
            <a:ext cx="5756220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Classe 5^ scuola primaria_3^ modulo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egnaposto testo 1"/>
          <p:cNvSpPr txBox="1"/>
          <p:nvPr>
            <p:ph type="body" idx="1"/>
          </p:nvPr>
        </p:nvSpPr>
        <p:spPr>
          <a:xfrm>
            <a:off x="286155" y="1133194"/>
            <a:ext cx="8571690" cy="4898331"/>
          </a:xfrm>
          <a:prstGeom prst="rect">
            <a:avLst/>
          </a:prstGeom>
        </p:spPr>
        <p:txBody>
          <a:bodyPr/>
          <a:lstStyle/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denaro è un bene limitato</a:t>
            </a:r>
            <a:r>
              <a:t> e si può risparmiare esattamente come si fa (si dovrebbe fare) con le risorse naturali necessarie alla sopravvivenza (come l’acqua) o con beni immateriali come il tempo.</a:t>
            </a: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risparmio è la parte di reddito non spesa per consumi</a:t>
            </a:r>
            <a:r>
              <a:t>, che possiamo </a:t>
            </a:r>
            <a:r>
              <a:rPr b="1"/>
              <a:t>accantonare</a:t>
            </a:r>
            <a:r>
              <a:t> allo scopo di:</a:t>
            </a: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6941" indent="-137573" defTabSz="896202">
              <a:spcBef>
                <a:spcPts val="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programmare dei consumi o acquisti futuri</a:t>
            </a:r>
            <a:r>
              <a:rPr b="0"/>
              <a:t>, ad esempio l’acquisto di una nuova auto </a:t>
            </a:r>
          </a:p>
          <a:p>
            <a:pPr marL="286941" indent="-137573" defTabSz="896202">
              <a:spcBef>
                <a:spcPts val="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realizzare qualche piccolo o grande sogno</a:t>
            </a:r>
            <a:r>
              <a:rPr b="0"/>
              <a:t>, ad esempio una particolare vacanza estiva</a:t>
            </a:r>
          </a:p>
          <a:p>
            <a:pPr marL="286941" indent="-137573" defTabSz="896202">
              <a:spcBef>
                <a:spcPts val="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costituire un “cuscinetto“ in caso di imprevisti</a:t>
            </a:r>
            <a:r>
              <a:rPr b="0"/>
              <a:t>, ad esempio una spesa non attesa come l’acquisto di un nuovo frigorifero</a:t>
            </a: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Il risparmio può essere fatto dal singolo o dalla famiglia, ma è preferibile che tutti, in famiglia, concorriamo al risparmio.</a:t>
            </a: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96202"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L'importanza del risparmio è riconosciuta anche dalla </a:t>
            </a:r>
            <a:r>
              <a:rPr b="1"/>
              <a:t>Costituzione</a:t>
            </a:r>
            <a:r>
              <a:t> Italiana, il cui </a:t>
            </a:r>
            <a:r>
              <a:rPr b="1"/>
              <a:t>articolo 47</a:t>
            </a:r>
            <a:r>
              <a:t> recita: </a:t>
            </a:r>
            <a:r>
              <a:rPr b="1" i="1"/>
              <a:t>La Repubblica incoraggia e tutela il risparmio in tutte le sue forme</a:t>
            </a:r>
            <a:r>
              <a:t>.</a:t>
            </a:r>
          </a:p>
        </p:txBody>
      </p:sp>
      <p:sp>
        <p:nvSpPr>
          <p:cNvPr id="166" name="Titolo 2"/>
          <p:cNvSpPr txBox="1"/>
          <p:nvPr>
            <p:ph type="title"/>
          </p:nvPr>
        </p:nvSpPr>
        <p:spPr>
          <a:xfrm>
            <a:off x="293271" y="486431"/>
            <a:ext cx="8141615" cy="43244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Risparmio di denaro</a:t>
            </a:r>
          </a:p>
        </p:txBody>
      </p:sp>
      <p:sp>
        <p:nvSpPr>
          <p:cNvPr id="1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8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2" y="64049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magine 7" descr="Immagin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6407" y="3494587"/>
            <a:ext cx="3952218" cy="2014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egnaposto testo 1"/>
          <p:cNvSpPr txBox="1"/>
          <p:nvPr>
            <p:ph type="body" idx="1"/>
          </p:nvPr>
        </p:nvSpPr>
        <p:spPr>
          <a:xfrm>
            <a:off x="269999" y="1150721"/>
            <a:ext cx="8683202" cy="46835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Si risparmia </a:t>
            </a:r>
            <a:r>
              <a:rPr b="1"/>
              <a:t>mettendo da parte</a:t>
            </a:r>
            <a:r>
              <a:t>, anche piccole somme di danaro.</a:t>
            </a:r>
          </a:p>
          <a:p>
            <a:pPr marL="0" indent="0"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Ad esempio, se mettiamo da parte 10 centesimi al giorno, in un mese avremo 3 euro ed in un anno 36 euro.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/>
            </a:pPr>
          </a:p>
          <a:p>
            <a:pPr>
              <a:buSzPts val="1400"/>
              <a:defRPr sz="1400"/>
            </a:pPr>
          </a:p>
          <a:p>
            <a:pPr>
              <a:buSzPts val="1400"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E’ </a:t>
            </a:r>
            <a:r>
              <a:rPr b="1"/>
              <a:t>meglio un uovo oggi o una gallina domani</a:t>
            </a:r>
            <a:r>
              <a:t>? </a:t>
            </a:r>
          </a:p>
          <a:p>
            <a:pPr marL="0" indent="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Nel nostro caso “</a:t>
            </a:r>
            <a:r>
              <a:rPr b="1"/>
              <a:t>l’uovo oggi</a:t>
            </a:r>
            <a:r>
              <a:t>” realizza un desiderio immediato e </a:t>
            </a:r>
            <a:r>
              <a:rPr b="1"/>
              <a:t>dà subito una piccola soddisfazione.</a:t>
            </a:r>
          </a:p>
          <a:p>
            <a:pPr marL="0" indent="0" algn="just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Se invece abbiamo desideri più grandi</a:t>
            </a:r>
            <a:r>
              <a:rPr b="0"/>
              <a:t> e ambizioni maggiori – </a:t>
            </a:r>
            <a:r>
              <a:t>la “gallina”</a:t>
            </a:r>
            <a:r>
              <a:rPr b="0"/>
              <a:t> – </a:t>
            </a:r>
            <a:r>
              <a:t>dobbiamo trovare il modo di far crescere anche i soldi, attraverso il risparmio.</a:t>
            </a:r>
          </a:p>
        </p:txBody>
      </p:sp>
      <p:sp>
        <p:nvSpPr>
          <p:cNvPr id="172" name="Titolo 2"/>
          <p:cNvSpPr txBox="1"/>
          <p:nvPr>
            <p:ph type="title"/>
          </p:nvPr>
        </p:nvSpPr>
        <p:spPr>
          <a:xfrm>
            <a:off x="248674" y="325400"/>
            <a:ext cx="8195100" cy="373663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2400"/>
            </a:lvl1pPr>
          </a:lstStyle>
          <a:p>
            <a:pPr/>
            <a:r>
              <a:t>Come si risparmia?</a:t>
            </a:r>
          </a:p>
        </p:txBody>
      </p:sp>
      <p:pic>
        <p:nvPicPr>
          <p:cNvPr id="173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0040" y="4481667"/>
            <a:ext cx="2243120" cy="155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743" y="1811178"/>
            <a:ext cx="3094896" cy="155837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6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73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ttangolo 1"/>
          <p:cNvSpPr/>
          <p:nvPr/>
        </p:nvSpPr>
        <p:spPr>
          <a:xfrm>
            <a:off x="3873730" y="2037059"/>
            <a:ext cx="4570045" cy="10963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Problema: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La mamma dà ad Alessia 13 euro per comprare degli oggetti in cartoleria. Alessia spende 7 euro.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Alessia ha risparmiato? Quanto?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olo 2"/>
          <p:cNvSpPr txBox="1"/>
          <p:nvPr>
            <p:ph type="title"/>
          </p:nvPr>
        </p:nvSpPr>
        <p:spPr>
          <a:xfrm>
            <a:off x="435249" y="325400"/>
            <a:ext cx="8008526" cy="373663"/>
          </a:xfrm>
          <a:prstGeom prst="rect">
            <a:avLst/>
          </a:prstGeom>
        </p:spPr>
        <p:txBody>
          <a:bodyPr/>
          <a:lstStyle>
            <a:lvl1pPr indent="152400">
              <a:spcBef>
                <a:spcPts val="200"/>
              </a:spcBef>
              <a:defRPr sz="2400"/>
            </a:lvl1pPr>
          </a:lstStyle>
          <a:p>
            <a:pPr/>
            <a:r>
              <a:t>Gli italiani e il risparmio                                                               1/2</a:t>
            </a:r>
          </a:p>
        </p:txBody>
      </p:sp>
      <p:sp>
        <p:nvSpPr>
          <p:cNvPr id="1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1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ettangolo 1"/>
          <p:cNvSpPr txBox="1"/>
          <p:nvPr/>
        </p:nvSpPr>
        <p:spPr>
          <a:xfrm>
            <a:off x="567737" y="1112244"/>
            <a:ext cx="8008526" cy="3684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risparmio</a:t>
            </a:r>
            <a:r>
              <a:t>, oggi, è visto, quasi da un italiano su tre (30%) come uno </a:t>
            </a:r>
            <a:r>
              <a:rPr b="1"/>
              <a:t>strumento per iniziare a pianificare il proprio futuro</a:t>
            </a:r>
            <a:r>
              <a:t> economico e realizzare sogni nel cassetto non realizzati negli ultimi anni.</a:t>
            </a:r>
          </a:p>
          <a:p>
            <a:pPr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Alcuni esempi di come gli italiani utilizzano i propri risparmi:</a:t>
            </a:r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20315" indent="-120315">
              <a:buSzPct val="100000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fronteggiare imprevisti, più o meno gravi (41%) </a:t>
            </a:r>
            <a:r>
              <a:rPr b="0"/>
              <a:t>come ad esempio dover compare una lavatrice nuova, un guasto all’automobile o all’impianto elettrico della propria abitazione, ..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5750" indent="-285750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5750" indent="-285750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5750" indent="-285750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5750" indent="-285750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5750" indent="-285750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5750" indent="-285750">
              <a:buSzPct val="1000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20315" indent="-120315">
              <a:buSzPct val="100000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per la pensione</a:t>
            </a:r>
            <a:r>
              <a:rPr b="0"/>
              <a:t> </a:t>
            </a:r>
            <a:r>
              <a:t>(24%) </a:t>
            </a:r>
            <a:r>
              <a:rPr b="0"/>
              <a:t>attraverso soluzioni assicurative previdenziali, una sorta di “contenitore” in cui versare soldi di cui si godrà negli anni della pensione</a:t>
            </a:r>
          </a:p>
        </p:txBody>
      </p:sp>
      <p:pic>
        <p:nvPicPr>
          <p:cNvPr id="183" name="Immagine 5" descr="Immagin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501" y="4869998"/>
            <a:ext cx="1862236" cy="106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magine 3" descr="Immagin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9760" y="2741497"/>
            <a:ext cx="2061351" cy="132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magine 6" descr="Immagin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87490" y="2737360"/>
            <a:ext cx="1929635" cy="1333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magine 7" descr="Immagin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13503" y="2677554"/>
            <a:ext cx="1782954" cy="1389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egnaposto testo 1"/>
          <p:cNvSpPr txBox="1"/>
          <p:nvPr>
            <p:ph type="body" idx="1"/>
          </p:nvPr>
        </p:nvSpPr>
        <p:spPr>
          <a:xfrm>
            <a:off x="284267" y="1192703"/>
            <a:ext cx="8575466" cy="4472594"/>
          </a:xfrm>
          <a:prstGeom prst="rect">
            <a:avLst/>
          </a:prstGeom>
        </p:spPr>
        <p:txBody>
          <a:bodyPr/>
          <a:lstStyle/>
          <a:p>
            <a:pPr marL="120315" indent="-120315"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per nessun motivo particolare (24%)</a:t>
            </a: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20315" indent="-120315"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per poi godersi la vita (18%)</a:t>
            </a:r>
          </a:p>
        </p:txBody>
      </p:sp>
      <p:pic>
        <p:nvPicPr>
          <p:cNvPr id="191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0028" y="1336431"/>
            <a:ext cx="1878864" cy="21460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Fumetto 3 4"/>
          <p:cNvGrpSpPr/>
          <p:nvPr/>
        </p:nvGrpSpPr>
        <p:grpSpPr>
          <a:xfrm>
            <a:off x="3473658" y="1336430"/>
            <a:ext cx="914408" cy="735751"/>
            <a:chOff x="0" y="-1"/>
            <a:chExt cx="914407" cy="735750"/>
          </a:xfrm>
        </p:grpSpPr>
        <p:sp>
          <p:nvSpPr>
            <p:cNvPr id="192" name="Fumetto rotondo"/>
            <p:cNvSpPr/>
            <p:nvPr/>
          </p:nvSpPr>
          <p:spPr>
            <a:xfrm>
              <a:off x="-1" y="-2"/>
              <a:ext cx="914409" cy="735752"/>
            </a:xfrm>
            <a:prstGeom prst="wedgeEllipseCallout">
              <a:avLst>
                <a:gd name="adj1" fmla="val 64744"/>
                <a:gd name="adj2" fmla="val 27626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93" name="????…"/>
            <p:cNvSpPr txBox="1"/>
            <p:nvPr/>
          </p:nvSpPr>
          <p:spPr>
            <a:xfrm>
              <a:off x="146610" y="106252"/>
              <a:ext cx="621186" cy="5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t>????</a:t>
              </a:r>
            </a:p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t>????</a:t>
              </a:r>
            </a:p>
          </p:txBody>
        </p:sp>
      </p:grpSp>
      <p:pic>
        <p:nvPicPr>
          <p:cNvPr id="195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138" y="4028478"/>
            <a:ext cx="1925884" cy="1433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magine 6" descr="Immagin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50361" y="4016490"/>
            <a:ext cx="2019338" cy="144536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itolo 2"/>
          <p:cNvSpPr txBox="1"/>
          <p:nvPr>
            <p:ph type="title"/>
          </p:nvPr>
        </p:nvSpPr>
        <p:spPr>
          <a:xfrm>
            <a:off x="316012" y="325400"/>
            <a:ext cx="8127763" cy="373663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2400"/>
            </a:lvl1pPr>
          </a:lstStyle>
          <a:p>
            <a:pPr/>
            <a:r>
              <a:t>Gli italiani e il risparmio                                                               2/2</a:t>
            </a:r>
          </a:p>
        </p:txBody>
      </p:sp>
      <p:sp>
        <p:nvSpPr>
          <p:cNvPr id="198" name="Statistiche rilevate dal sito della Banca d’Italia all’indirizzo https://economiapertutti.bancaditalia.it/infografiche/risparmiare. Il totale delle risposte è superiore al 100% in quanto la domanda è a risposta multipla"/>
          <p:cNvSpPr txBox="1"/>
          <p:nvPr/>
        </p:nvSpPr>
        <p:spPr>
          <a:xfrm>
            <a:off x="193089" y="5692404"/>
            <a:ext cx="6508894" cy="39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Statistiche rilevate dal sito della Banca d’Italia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https://economiapertutti.bancaditalia.it/infografiche/risparmiare</a:t>
            </a:r>
            <a:r>
              <a:t>. </a:t>
            </a:r>
          </a:p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Il totale delle risposte è superiore al 100% in quanto la domanda è a risposta multipla </a:t>
            </a:r>
          </a:p>
        </p:txBody>
      </p:sp>
      <p:sp>
        <p:nvSpPr>
          <p:cNvPr id="1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0" name="Google Shape;84;p13" descr="Google Shape;84;p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egnaposto testo 1"/>
          <p:cNvSpPr txBox="1"/>
          <p:nvPr>
            <p:ph type="body" idx="1"/>
          </p:nvPr>
        </p:nvSpPr>
        <p:spPr>
          <a:xfrm>
            <a:off x="230397" y="1107710"/>
            <a:ext cx="8683206" cy="49378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05255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Per poter investire</a:t>
            </a:r>
            <a:r>
              <a:rPr b="0"/>
              <a:t>, ossia impiegare risorse finanziarie per uno scopo, </a:t>
            </a:r>
            <a:r>
              <a:t>è necessario riuscire a risparmiare.</a:t>
            </a:r>
            <a:r>
              <a:rPr b="0"/>
              <a:t> 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Al giorno d’oggi, mettere da parte dei soldi sembra un’impresa impossibile.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La prima domanda da porsi, non è tanto come risparmiare il denaro, ma per quale motivo farlo.</a:t>
            </a:r>
            <a:r>
              <a:rPr b="0"/>
              <a:t> Scegliere per cosa risparmiare è una delle spinte motivazionali più forti per riuscirci. 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Uno dei primi e più importanti punti per riuscire a risparmiare è capire se i </a:t>
            </a:r>
            <a:r>
              <a:rPr b="1"/>
              <a:t>propri obiettivi</a:t>
            </a:r>
            <a:r>
              <a:t> siano di </a:t>
            </a:r>
            <a:r>
              <a:rPr b="1"/>
              <a:t>breve o lungo termine</a:t>
            </a:r>
            <a:r>
              <a:t>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Gli </a:t>
            </a:r>
            <a:r>
              <a:rPr b="1"/>
              <a:t>obiettivi di risparmio nel breve termine</a:t>
            </a:r>
            <a:r>
              <a:t> riguardano </a:t>
            </a:r>
            <a:r>
              <a:rPr b="1"/>
              <a:t>l’acquisto di alcuni beni che abbiano dei prezzi contenuti e che abbiano un orizzonte temporale ridotto</a:t>
            </a:r>
            <a:r>
              <a:t>, come ad esempio l’acquisto di un nuovo smartphone è un obiettivo di risparmio a breve termine.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Gli </a:t>
            </a:r>
            <a:r>
              <a:rPr b="1"/>
              <a:t>obiettivi di risparmio a lungo termine</a:t>
            </a:r>
            <a:r>
              <a:t>, al contrario, sono fissati per i</a:t>
            </a:r>
            <a:r>
              <a:rPr b="1"/>
              <a:t>nvestimenti più rilevanti e che necessitano di svariati anni per essere portati a termine. 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Esempio: </a:t>
            </a:r>
            <a:r>
              <a:rPr b="0"/>
              <a:t>Il tema dell’</a:t>
            </a:r>
            <a:r>
              <a:t>istruzione per i figli </a:t>
            </a:r>
            <a:r>
              <a:rPr b="0"/>
              <a:t>per molte famiglie è fonte di diverse preoccupazioni soprattutto legate all’aspetto economico. </a:t>
            </a:r>
            <a:r>
              <a:t>Accantonare una cifra per far fronte alle spese necessarie per frequentare la scuola secondaria di secondo grado, l’università o un ITS Accademy è importante. 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Anche se sembra prematuro, non è mai troppo presto per iniziare a risparmiare per il proprio futuro.</a:t>
            </a:r>
          </a:p>
        </p:txBody>
      </p:sp>
      <p:sp>
        <p:nvSpPr>
          <p:cNvPr id="203" name="Titolo 2"/>
          <p:cNvSpPr txBox="1"/>
          <p:nvPr>
            <p:ph type="title"/>
          </p:nvPr>
        </p:nvSpPr>
        <p:spPr>
          <a:xfrm>
            <a:off x="257350" y="405656"/>
            <a:ext cx="8186423" cy="41912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Perché risparmiare?</a:t>
            </a:r>
          </a:p>
        </p:txBody>
      </p:sp>
      <p:sp>
        <p:nvSpPr>
          <p:cNvPr id="20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5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egnaposto testo 1"/>
          <p:cNvSpPr txBox="1"/>
          <p:nvPr>
            <p:ph type="body" idx="1"/>
          </p:nvPr>
        </p:nvSpPr>
        <p:spPr>
          <a:xfrm>
            <a:off x="263846" y="1046569"/>
            <a:ext cx="8616308" cy="5060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152400">
              <a:lnSpc>
                <a:spcPct val="80000"/>
              </a:lnSpc>
              <a:buSzTx/>
              <a:buNone/>
              <a:defRPr b="1" i="1" sz="1300">
                <a:latin typeface="Calibri"/>
                <a:ea typeface="Calibri"/>
                <a:cs typeface="Calibri"/>
                <a:sym typeface="Calibri"/>
              </a:defRPr>
            </a:pPr>
            <a:r>
              <a:t>Problema 1</a:t>
            </a:r>
          </a:p>
          <a:p>
            <a:pPr marL="0" indent="152400">
              <a:lnSpc>
                <a:spcPct val="80000"/>
              </a:lnSpc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Martina vuole comprarsi un casco all’ultima moda per andare in bici. La mamma sostiene che non sia necessario perché il suo è ancora nuovo. Martina decide di acquistarlo con i suoi risparmi. Il casco costa € 37, ma lei ha solo € 25.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Domande:</a:t>
            </a:r>
          </a:p>
          <a:p>
            <a:pPr marL="0" indent="152400">
              <a:lnSpc>
                <a:spcPct val="80000"/>
              </a:lnSpc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Quanti euro deve risparmiare Martina?</a:t>
            </a:r>
          </a:p>
          <a:p>
            <a:pPr marL="0" indent="152400">
              <a:lnSpc>
                <a:spcPct val="80000"/>
              </a:lnSpc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E’ un bisogno o un desiderio?</a:t>
            </a:r>
          </a:p>
          <a:p>
            <a:pPr marL="0" indent="152400">
              <a:lnSpc>
                <a:spcPct val="80000"/>
              </a:lnSpc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E’ un obiettivo a breve o a lungo termine?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Dati</a:t>
            </a:r>
          </a:p>
          <a:p>
            <a:pPr marL="0" indent="152400">
              <a:lnSpc>
                <a:spcPct val="80000"/>
              </a:lnSpc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€ 25 soldi possiede Martina</a:t>
            </a:r>
          </a:p>
          <a:p>
            <a:pPr marL="0" indent="152400">
              <a:lnSpc>
                <a:spcPct val="80000"/>
              </a:lnSpc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€ 37 costo casco</a:t>
            </a:r>
          </a:p>
          <a:p>
            <a:pPr marL="0" indent="152400">
              <a:lnSpc>
                <a:spcPct val="80000"/>
              </a:lnSpc>
              <a:buSzTx/>
              <a:buNone/>
              <a:defRPr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?</a:t>
            </a:r>
            <a:r>
              <a:rPr>
                <a:solidFill>
                  <a:srgbClr val="000000"/>
                </a:solidFill>
              </a:rPr>
              <a:t> € da risparmiare</a:t>
            </a:r>
          </a:p>
          <a:p>
            <a:pPr marL="0" indent="152400">
              <a:lnSpc>
                <a:spcPct val="80000"/>
              </a:lnSpc>
              <a:buSzTx/>
              <a:buNone/>
              <a:defRPr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? </a:t>
            </a:r>
            <a:r>
              <a:rPr>
                <a:solidFill>
                  <a:srgbClr val="000000"/>
                </a:solidFill>
              </a:rPr>
              <a:t>bisogno o desiderio</a:t>
            </a:r>
          </a:p>
          <a:p>
            <a:pPr marL="0" indent="152400">
              <a:lnSpc>
                <a:spcPct val="80000"/>
              </a:lnSpc>
              <a:buSzTx/>
              <a:buNone/>
              <a:defRPr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? </a:t>
            </a:r>
            <a:r>
              <a:rPr>
                <a:solidFill>
                  <a:srgbClr val="000000"/>
                </a:solidFill>
              </a:rPr>
              <a:t>obiettivo breve o lungo termine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Calcoli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In riga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37-25 = 12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Risposte : ………………..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lnSpc>
                <a:spcPct val="80000"/>
              </a:lnSpc>
              <a:buSzTx/>
              <a:buNone/>
              <a:defRPr b="1" i="1" sz="1300">
                <a:latin typeface="Calibri"/>
                <a:ea typeface="Calibri"/>
                <a:cs typeface="Calibri"/>
                <a:sym typeface="Calibri"/>
              </a:defRPr>
            </a:pPr>
            <a:r>
              <a:t>Problema 2</a:t>
            </a:r>
          </a:p>
          <a:p>
            <a:pPr marL="0" indent="152400">
              <a:lnSpc>
                <a:spcPct val="80000"/>
              </a:lnSpc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Angelo, con i suoi risparmi, vuole frequentare un corso di inglese il cui costo è di 200,00 euro.</a:t>
            </a:r>
          </a:p>
          <a:p>
            <a:pPr marL="0" indent="152400">
              <a:lnSpc>
                <a:spcPct val="80000"/>
              </a:lnSpc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Decide di contarli: 3 banconote da 20 euro, 3 banconote da 10 euro, 7 banconote da 5 euro, 6 monete da 2 euro e 8 monete da 1 euro.</a:t>
            </a:r>
          </a:p>
          <a:p>
            <a:pPr marL="0" indent="152400">
              <a:lnSpc>
                <a:spcPct val="80000"/>
              </a:lnSpc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Domande:</a:t>
            </a:r>
          </a:p>
          <a:p>
            <a:pPr marL="0" indent="152400">
              <a:lnSpc>
                <a:spcPct val="80000"/>
              </a:lnSpc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Angelo può frequentare il corso di inglese o deve risparmiare ancora?</a:t>
            </a:r>
          </a:p>
          <a:p>
            <a:pPr marL="0" indent="152400">
              <a:lnSpc>
                <a:spcPct val="80000"/>
              </a:lnSpc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E’ un bisogno o un desiderio?</a:t>
            </a:r>
          </a:p>
          <a:p>
            <a:pPr marL="0" indent="152400">
              <a:lnSpc>
                <a:spcPct val="80000"/>
              </a:lnSpc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E’ un obiettivo a breve o a lungo termine?</a:t>
            </a:r>
          </a:p>
        </p:txBody>
      </p:sp>
      <p:sp>
        <p:nvSpPr>
          <p:cNvPr id="208" name="Titolo 2"/>
          <p:cNvSpPr txBox="1"/>
          <p:nvPr>
            <p:ph type="title"/>
          </p:nvPr>
        </p:nvSpPr>
        <p:spPr>
          <a:xfrm>
            <a:off x="478788" y="370111"/>
            <a:ext cx="8186424" cy="43084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… mettiamoci alla prova</a:t>
            </a:r>
          </a:p>
        </p:txBody>
      </p:sp>
      <p:sp>
        <p:nvSpPr>
          <p:cNvPr id="209" name="Rettangolo 3"/>
          <p:cNvSpPr/>
          <p:nvPr/>
        </p:nvSpPr>
        <p:spPr>
          <a:xfrm>
            <a:off x="2736801" y="3028418"/>
            <a:ext cx="936532" cy="109639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In colonna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37-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25=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__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12</a:t>
            </a:r>
          </a:p>
        </p:txBody>
      </p:sp>
      <p:sp>
        <p:nvSpPr>
          <p:cNvPr id="2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1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egnaposto testo 1"/>
          <p:cNvSpPr txBox="1"/>
          <p:nvPr>
            <p:ph type="body" idx="1"/>
          </p:nvPr>
        </p:nvSpPr>
        <p:spPr>
          <a:xfrm>
            <a:off x="200997" y="1130421"/>
            <a:ext cx="8742006" cy="412588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Per risparmiare occorre disciplina</a:t>
            </a:r>
            <a:r>
              <a:rPr b="0"/>
              <a:t> e la disciplina si impara con la pratica.  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Ogni giorno decidiamo come spendere il danaro</a:t>
            </a:r>
            <a:r>
              <a:rPr b="0"/>
              <a:t>, a volte consapevolmente a volte meno. </a:t>
            </a:r>
            <a:r>
              <a:t>Pianificare può aiutarci a capire le nostre reali esigenze presenti e future</a:t>
            </a:r>
            <a:r>
              <a:rPr b="0"/>
              <a:t>, individuando le priorità, e quindi a utilizzare al meglio le nostre risorse per soddisfare bisogni e anche qualche desiderio. Guardiamo questo video (1)</a:t>
            </a:r>
          </a:p>
        </p:txBody>
      </p:sp>
      <p:sp>
        <p:nvSpPr>
          <p:cNvPr id="214" name="Titolo 2"/>
          <p:cNvSpPr txBox="1"/>
          <p:nvPr>
            <p:ph type="title"/>
          </p:nvPr>
        </p:nvSpPr>
        <p:spPr>
          <a:xfrm>
            <a:off x="257351" y="387328"/>
            <a:ext cx="8186423" cy="404744"/>
          </a:xfrm>
          <a:prstGeom prst="rect">
            <a:avLst/>
          </a:prstGeom>
        </p:spPr>
        <p:txBody>
          <a:bodyPr/>
          <a:lstStyle>
            <a:lvl1pPr defTabSz="905255">
              <a:defRPr sz="2376"/>
            </a:lvl1pPr>
          </a:lstStyle>
          <a:p>
            <a:pPr/>
            <a:r>
              <a:t>Il Budget….. ovvero la Pianificazione Finanziaria                          1/2</a:t>
            </a:r>
          </a:p>
        </p:txBody>
      </p:sp>
      <p:sp>
        <p:nvSpPr>
          <p:cNvPr id="215" name="(1) Video “Occhio alle scelte. 4° episodio - La pianificazione finanziaria” realizzato dalla Banca d’Italia e disponibile all’indirizzo https://www.youtube.com/watch?v=UrBkAhfaEUQ"/>
          <p:cNvSpPr txBox="1"/>
          <p:nvPr/>
        </p:nvSpPr>
        <p:spPr>
          <a:xfrm>
            <a:off x="152717" y="5594655"/>
            <a:ext cx="8597026" cy="39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(1) Video “Occhio alle scelte. 4° episodio - La pianificazione finanziaria” realizzato dalla Banca d’Italia e disponibile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https://www.youtube.com/watch?v=UrBkAhfaEUQ</a:t>
            </a:r>
          </a:p>
        </p:txBody>
      </p:sp>
      <p:sp>
        <p:nvSpPr>
          <p:cNvPr id="21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7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Occhio alle scelte. 4° episodio - La pianificazione finanziaria" descr="Occhio alle scelte. 4° episodio - La pianificazione finanziaria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48915" y="2391784"/>
            <a:ext cx="6004631" cy="3073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60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egnaposto testo 1"/>
          <p:cNvSpPr txBox="1"/>
          <p:nvPr>
            <p:ph type="body" idx="1"/>
          </p:nvPr>
        </p:nvSpPr>
        <p:spPr>
          <a:xfrm>
            <a:off x="80227" y="1072661"/>
            <a:ext cx="8872974" cy="4712678"/>
          </a:xfrm>
          <a:prstGeom prst="rect">
            <a:avLst/>
          </a:prstGeom>
        </p:spPr>
        <p:txBody>
          <a:bodyPr/>
          <a:lstStyle/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Dobbiamo fissare degli obiettivi di consumo e di risparmio.  A questo fine è molto utile </a:t>
            </a:r>
            <a:r>
              <a:rPr b="1"/>
              <a:t>tenere un elenco delle entrate e </a:t>
            </a: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delle spese previste</a:t>
            </a:r>
            <a:r>
              <a:rPr b="0"/>
              <a:t>, cioè un </a:t>
            </a:r>
            <a:r>
              <a:t>budget</a:t>
            </a:r>
          </a:p>
        </p:txBody>
      </p:sp>
      <p:sp>
        <p:nvSpPr>
          <p:cNvPr id="221" name="Titolo 2"/>
          <p:cNvSpPr txBox="1"/>
          <p:nvPr>
            <p:ph type="title"/>
          </p:nvPr>
        </p:nvSpPr>
        <p:spPr>
          <a:xfrm>
            <a:off x="257351" y="387328"/>
            <a:ext cx="8186423" cy="404744"/>
          </a:xfrm>
          <a:prstGeom prst="rect">
            <a:avLst/>
          </a:prstGeom>
        </p:spPr>
        <p:txBody>
          <a:bodyPr/>
          <a:lstStyle>
            <a:lvl1pPr defTabSz="905255">
              <a:defRPr sz="2376"/>
            </a:lvl1pPr>
          </a:lstStyle>
          <a:p>
            <a:pPr/>
            <a:r>
              <a:t>Il Budget….. ovvero la Pianificazione Finanziaria                          2/2</a:t>
            </a:r>
          </a:p>
        </p:txBody>
      </p:sp>
      <p:pic>
        <p:nvPicPr>
          <p:cNvPr id="222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2942" y="1825188"/>
            <a:ext cx="2983428" cy="404893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4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856" y="3296739"/>
            <a:ext cx="8310024" cy="2640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155" y="1160914"/>
            <a:ext cx="8267701" cy="215265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CasellaDiTesto 5"/>
          <p:cNvSpPr txBox="1"/>
          <p:nvPr/>
        </p:nvSpPr>
        <p:spPr>
          <a:xfrm>
            <a:off x="464947" y="5695627"/>
            <a:ext cx="8214105" cy="39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Domande contenute nell’esercizio “Mettiamoci alla prova” presente nel sito della Banca d’Italia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https://economiapertutti.bancaditalia.it/quiz/il-risparmio-e-l-importanza-di-pianificare</a:t>
            </a:r>
          </a:p>
        </p:txBody>
      </p:sp>
      <p:sp>
        <p:nvSpPr>
          <p:cNvPr id="229" name="CasellaDiTesto 6"/>
          <p:cNvSpPr txBox="1"/>
          <p:nvPr/>
        </p:nvSpPr>
        <p:spPr>
          <a:xfrm>
            <a:off x="519193" y="391583"/>
            <a:ext cx="6952661" cy="3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….. Ricapitoliamo</a:t>
            </a:r>
          </a:p>
        </p:txBody>
      </p:sp>
      <p:sp>
        <p:nvSpPr>
          <p:cNvPr id="2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1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egnaposto testo 1"/>
          <p:cNvSpPr txBox="1"/>
          <p:nvPr>
            <p:ph type="body" idx="1"/>
          </p:nvPr>
        </p:nvSpPr>
        <p:spPr>
          <a:xfrm>
            <a:off x="230399" y="1155682"/>
            <a:ext cx="8683202" cy="4841871"/>
          </a:xfrm>
          <a:prstGeom prst="rect">
            <a:avLst/>
          </a:prstGeom>
        </p:spPr>
        <p:txBody>
          <a:bodyPr/>
          <a:lstStyle/>
          <a:p>
            <a:pPr marL="138963" indent="-138963" defTabSz="905255">
              <a:lnSpc>
                <a:spcPct val="80000"/>
              </a:lnSpc>
              <a:spcBef>
                <a:spcPts val="10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Fare una lista della spesa. </a:t>
            </a:r>
            <a:r>
              <a:rPr b="0"/>
              <a:t>In questo modo eviteremo gli acquisti impulsivi e ci concentreremo solo su ciò di cui abbiamo veramente bisogno. Seguiamo la lista e vedremo così quanto risparmiamo</a:t>
            </a:r>
          </a:p>
          <a:p>
            <a:pPr marL="0" indent="150876" defTabSz="905255">
              <a:lnSpc>
                <a:spcPct val="80000"/>
              </a:lnSpc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38963" indent="-138963" defTabSz="905255">
              <a:lnSpc>
                <a:spcPct val="80000"/>
              </a:lnSpc>
              <a:spcBef>
                <a:spcPts val="10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Mangiare a casa. </a:t>
            </a:r>
            <a:r>
              <a:rPr b="0"/>
              <a:t>Evitiamo di ricorrere spesso a colazione, pranzo o cena fuori casa o di ricorrere a pasti già pronti da asporto</a:t>
            </a:r>
          </a:p>
          <a:p>
            <a:pPr marL="0" indent="150876" defTabSz="905255">
              <a:lnSpc>
                <a:spcPct val="80000"/>
              </a:lnSpc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38963" indent="-138963" defTabSz="905255">
              <a:lnSpc>
                <a:spcPct val="80000"/>
              </a:lnSpc>
              <a:spcBef>
                <a:spcPts val="10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Ridurre gli sprechi. </a:t>
            </a:r>
            <a:r>
              <a:rPr b="0"/>
              <a:t>Cerchiamo di consumare tutto ciò che abbiamo acquistato. Se di un quaderno abbiamo utilizzato solo poche pagine, possiamo eliminare le pagine utilizzate e continuare ad usarlo come se fosse nuovo</a:t>
            </a:r>
          </a:p>
          <a:p>
            <a:pPr marL="0" indent="150876" defTabSz="905255">
              <a:lnSpc>
                <a:spcPct val="80000"/>
              </a:lnSpc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38963" indent="-138963" defTabSz="905255">
              <a:lnSpc>
                <a:spcPct val="80000"/>
              </a:lnSpc>
              <a:spcBef>
                <a:spcPts val="10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Sfruttare le offerte. </a:t>
            </a:r>
            <a:r>
              <a:rPr b="0"/>
              <a:t>Cerchiamo le offerte, le promozioni ed i saldi prima di fare acquisti e sfruttiamole al massimo</a:t>
            </a:r>
          </a:p>
          <a:p>
            <a:pPr marL="0" indent="150876" defTabSz="905255">
              <a:lnSpc>
                <a:spcPct val="80000"/>
              </a:lnSpc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38963" indent="-138963" defTabSz="905255">
              <a:lnSpc>
                <a:spcPct val="80000"/>
              </a:lnSpc>
              <a:spcBef>
                <a:spcPts val="10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Evitare le spese inutili. </a:t>
            </a:r>
            <a:r>
              <a:rPr b="0"/>
              <a:t>Pensiamoci prima di fare una spesa e chiediamoci se è davvero necessaria o possiamo farne a meno. Riduciamo gli acquisti impulsivi e concentriamoci su ciò che è veramente necessario</a:t>
            </a:r>
          </a:p>
          <a:p>
            <a:pPr marL="0" indent="150876" defTabSz="905255">
              <a:lnSpc>
                <a:spcPct val="80000"/>
              </a:lnSpc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38963" indent="-138963" defTabSz="905255">
              <a:lnSpc>
                <a:spcPct val="80000"/>
              </a:lnSpc>
              <a:spcBef>
                <a:spcPts val="10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Evitare le cattive abitudini. </a:t>
            </a:r>
            <a:r>
              <a:rPr b="0"/>
              <a:t>Ad esempio, l’acquisto continuo di bevande gassate può essere nel tempo dispendioso e può nuocere alla salute. Cerchiamo di ridurle al minimo</a:t>
            </a:r>
          </a:p>
          <a:p>
            <a:pPr marL="0" indent="150876" defTabSz="905255">
              <a:lnSpc>
                <a:spcPct val="80000"/>
              </a:lnSpc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38963" indent="-138963" defTabSz="905255">
              <a:lnSpc>
                <a:spcPct val="80000"/>
              </a:lnSpc>
              <a:spcBef>
                <a:spcPts val="10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Trovare modi creativi senza spendere troppo</a:t>
            </a:r>
            <a:r>
              <a:rPr b="0"/>
              <a:t>. Andare al cinema, a teatro o anche visitare un museo è importante! Prima di acquistare i biglietti però verifichiamo se ci siano offerte particolari ( ad. esempio sconti in alcuni giorni particolari della settimana per il cinema; per i giovani cittadini dell'Unione europea alcuni musei statali hanno grandi sconti. Per i minori di 18 anni i musei sono gratuiti; e sotto i 25 anni l'entrata costa il 50% in meno. ).</a:t>
            </a:r>
            <a:endParaRPr b="0"/>
          </a:p>
          <a:p>
            <a:pPr marL="0" indent="150876" defTabSz="905255">
              <a:lnSpc>
                <a:spcPct val="80000"/>
              </a:lnSpc>
              <a:spcBef>
                <a:spcPts val="10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38963" indent="-138963" defTabSz="905255">
              <a:lnSpc>
                <a:spcPct val="80000"/>
              </a:lnSpc>
              <a:spcBef>
                <a:spcPts val="10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Risparmiare sull’abbigliamento. </a:t>
            </a:r>
            <a:r>
              <a:rPr b="0"/>
              <a:t>Non è necessario spendere una fortuna per vestirsi alla moda. Impara a far riparare i vestiti invece di comprarne sempre di nuovi o verifica nei mercati dell’abbigliamento vintage torvi ciò che ti piace.</a:t>
            </a:r>
          </a:p>
        </p:txBody>
      </p:sp>
      <p:sp>
        <p:nvSpPr>
          <p:cNvPr id="234" name="Titolo 2"/>
          <p:cNvSpPr txBox="1"/>
          <p:nvPr>
            <p:ph type="title"/>
          </p:nvPr>
        </p:nvSpPr>
        <p:spPr>
          <a:xfrm>
            <a:off x="250442" y="413118"/>
            <a:ext cx="8336904" cy="3877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Alcuni consigli per……imparare a risparmiare</a:t>
            </a:r>
          </a:p>
        </p:txBody>
      </p:sp>
      <p:sp>
        <p:nvSpPr>
          <p:cNvPr id="2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6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74;p12"/>
          <p:cNvSpPr txBox="1"/>
          <p:nvPr>
            <p:ph type="title"/>
          </p:nvPr>
        </p:nvSpPr>
        <p:spPr>
          <a:xfrm>
            <a:off x="234000" y="475200"/>
            <a:ext cx="8690400" cy="30636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78571"/>
              </a:lnSpc>
              <a:defRPr sz="2400"/>
            </a:lvl1pPr>
          </a:lstStyle>
          <a:p>
            <a:pPr/>
            <a:r>
              <a:t>Chi è UniGens?</a:t>
            </a:r>
          </a:p>
        </p:txBody>
      </p:sp>
      <p:sp>
        <p:nvSpPr>
          <p:cNvPr id="119" name="Google Shape;75;p12"/>
          <p:cNvSpPr txBox="1"/>
          <p:nvPr>
            <p:ph type="body" idx="1"/>
          </p:nvPr>
        </p:nvSpPr>
        <p:spPr>
          <a:xfrm>
            <a:off x="234000" y="1339198"/>
            <a:ext cx="8460000" cy="4416599"/>
          </a:xfrm>
          <a:prstGeom prst="rect">
            <a:avLst/>
          </a:prstGeom>
        </p:spPr>
        <p:txBody>
          <a:bodyPr/>
          <a:lstStyle/>
          <a:p>
            <a:pPr marL="0" indent="0" algn="just" defTabSz="905255">
              <a:spcBef>
                <a:spcPts val="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È un’</a:t>
            </a:r>
            <a:r>
              <a:rPr b="1">
                <a:solidFill>
                  <a:srgbClr val="00A197"/>
                </a:solidFill>
              </a:rPr>
              <a:t>Organizzazione di Volontariato (</a:t>
            </a:r>
            <a:r>
              <a:rPr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www.unigens.it</a:t>
            </a:r>
            <a:r>
              <a:rPr b="1">
                <a:solidFill>
                  <a:srgbClr val="00A197"/>
                </a:solidFill>
              </a:rPr>
              <a:t>) </a:t>
            </a:r>
            <a:r>
              <a:t>che: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i="0"/>
              <a:t>persegue esclusivamente finalità di </a:t>
            </a:r>
            <a:r>
              <a:rPr b="1" i="0">
                <a:solidFill>
                  <a:srgbClr val="00A197"/>
                </a:solidFill>
              </a:rPr>
              <a:t>solidarietà</a:t>
            </a:r>
            <a:r>
              <a:rPr i="0">
                <a:solidFill>
                  <a:srgbClr val="009DBB"/>
                </a:solidFill>
              </a:rPr>
              <a:t> </a:t>
            </a:r>
            <a:r>
              <a:rPr b="1" i="0">
                <a:solidFill>
                  <a:srgbClr val="00A197"/>
                </a:solidFill>
              </a:rPr>
              <a:t>sociale</a:t>
            </a:r>
            <a:r>
              <a:t>“</a:t>
            </a:r>
            <a:endParaRPr b="1">
              <a:solidFill>
                <a:srgbClr val="00A197"/>
              </a:solidFill>
            </a:endParaRP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</a:t>
            </a:r>
            <a:r>
              <a:t>d oggi conta su circa </a:t>
            </a:r>
            <a:r>
              <a:rPr b="1">
                <a:solidFill>
                  <a:srgbClr val="00A197"/>
                </a:solidFill>
              </a:rPr>
              <a:t>500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volontari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t>attivi che, continuamente aggiornati con specifici percorsi formativi, </a:t>
            </a:r>
            <a:r>
              <a:rPr b="1">
                <a:solidFill>
                  <a:srgbClr val="00A197"/>
                </a:solidFill>
              </a:rPr>
              <a:t>mettono a disposizione competenze ed esperienze</a:t>
            </a:r>
            <a:r>
              <a:t> maturate in anni di attività nel settore bancario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“si propone di contribuire ai processi di </a:t>
            </a:r>
            <a:r>
              <a:rPr b="1">
                <a:solidFill>
                  <a:srgbClr val="00A197"/>
                </a:solidFill>
              </a:rPr>
              <a:t>sviluppo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umano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sociale</a:t>
            </a:r>
            <a:r>
              <a:rPr>
                <a:solidFill>
                  <a:srgbClr val="009DBB"/>
                </a:solidFill>
              </a:rPr>
              <a:t> </a:t>
            </a:r>
            <a:r>
              <a:t>ed </a:t>
            </a:r>
            <a:r>
              <a:rPr b="1">
                <a:solidFill>
                  <a:srgbClr val="00A197"/>
                </a:solidFill>
              </a:rPr>
              <a:t>economico</a:t>
            </a:r>
            <a:r>
              <a:rPr>
                <a:solidFill>
                  <a:srgbClr val="009DBB"/>
                </a:solidFill>
              </a:rPr>
              <a:t> </a:t>
            </a:r>
            <a:r>
              <a:t>supportando, educando ed assistendo persone, famiglie, ed enti in generale, al fine di migliorare la </a:t>
            </a:r>
            <a:r>
              <a:rPr b="1">
                <a:solidFill>
                  <a:srgbClr val="00A197"/>
                </a:solidFill>
              </a:rPr>
              <a:t>consapevolezza</a:t>
            </a:r>
            <a:r>
              <a:rPr>
                <a:solidFill>
                  <a:srgbClr val="009DBB"/>
                </a:solidFill>
              </a:rPr>
              <a:t> </a:t>
            </a:r>
            <a:r>
              <a:t>in </a:t>
            </a:r>
            <a:r>
              <a:rPr b="1">
                <a:solidFill>
                  <a:srgbClr val="00A197"/>
                </a:solidFill>
              </a:rPr>
              <a:t>ambito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finanziario</a:t>
            </a:r>
            <a:r>
              <a:rPr>
                <a:solidFill>
                  <a:srgbClr val="009DBB"/>
                </a:solidFill>
              </a:rPr>
              <a:t> </a:t>
            </a:r>
            <a:r>
              <a:t>e di </a:t>
            </a:r>
            <a:r>
              <a:rPr b="1">
                <a:solidFill>
                  <a:srgbClr val="00A197"/>
                </a:solidFill>
              </a:rPr>
              <a:t>accesso</a:t>
            </a:r>
            <a:r>
              <a:rPr>
                <a:solidFill>
                  <a:srgbClr val="009DBB"/>
                </a:solidFill>
              </a:rPr>
              <a:t> </a:t>
            </a:r>
            <a:r>
              <a:t>al </a:t>
            </a:r>
            <a:r>
              <a:rPr b="1">
                <a:solidFill>
                  <a:srgbClr val="00A197"/>
                </a:solidFill>
              </a:rPr>
              <a:t>credito</a:t>
            </a:r>
            <a:r>
              <a:t>“</a:t>
            </a:r>
            <a:endParaRPr b="1" i="1">
              <a:solidFill>
                <a:srgbClr val="00A197"/>
              </a:solidFill>
            </a:endParaRP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il</a:t>
            </a:r>
            <a:r>
              <a:t> </a:t>
            </a:r>
            <a:r>
              <a:rPr b="1">
                <a:solidFill>
                  <a:srgbClr val="00A197"/>
                </a:solidFill>
              </a:rPr>
              <a:t>principale</a:t>
            </a:r>
            <a:r>
              <a:t> </a:t>
            </a:r>
            <a:r>
              <a:rPr b="1">
                <a:solidFill>
                  <a:srgbClr val="00A197"/>
                </a:solidFill>
              </a:rPr>
              <a:t>ambito</a:t>
            </a:r>
            <a:r>
              <a:t> di intervento è l’educazione finanziaria con: </a:t>
            </a:r>
          </a:p>
          <a:p>
            <a:pPr lvl="1" marL="886395" indent="-528066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b="1" sz="16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interventi</a:t>
            </a:r>
            <a:r>
              <a:rPr b="0">
                <a:solidFill>
                  <a:srgbClr val="000000"/>
                </a:solidFill>
              </a:rPr>
              <a:t> di </a:t>
            </a:r>
            <a:r>
              <a:t>docenza</a:t>
            </a:r>
            <a:r>
              <a:rPr b="0">
                <a:solidFill>
                  <a:srgbClr val="000000"/>
                </a:solidFill>
              </a:rPr>
              <a:t> (studenti PCTO, studenti ITS, Università della Terza età, immigrati, detenuti a fine pena, ecc.) in </a:t>
            </a:r>
            <a:r>
              <a:t>presenza</a:t>
            </a:r>
            <a:r>
              <a:rPr b="0">
                <a:solidFill>
                  <a:srgbClr val="000000"/>
                </a:solidFill>
              </a:rPr>
              <a:t> o da </a:t>
            </a:r>
            <a:r>
              <a:t>remoto</a:t>
            </a:r>
          </a:p>
          <a:p>
            <a:pPr lvl="1" marL="886395" indent="-528066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b="1" sz="16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supporto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individuale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t>piccoli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imprenditori</a:t>
            </a:r>
            <a:r>
              <a:rPr b="0">
                <a:solidFill>
                  <a:srgbClr val="000000"/>
                </a:solidFill>
              </a:rPr>
              <a:t> (attività propedeutiche, avvio attività, sviluppo del business)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Ha una </a:t>
            </a:r>
            <a:r>
              <a:rPr b="1">
                <a:solidFill>
                  <a:srgbClr val="00A197"/>
                </a:solidFill>
              </a:rPr>
              <a:t>sede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centrale</a:t>
            </a:r>
            <a:r>
              <a:t> a </a:t>
            </a:r>
            <a:r>
              <a:rPr b="1">
                <a:solidFill>
                  <a:srgbClr val="00A197"/>
                </a:solidFill>
              </a:rPr>
              <a:t>Milano</a:t>
            </a:r>
            <a:r>
              <a:rPr>
                <a:solidFill>
                  <a:srgbClr val="009DBB"/>
                </a:solidFill>
              </a:rPr>
              <a:t> </a:t>
            </a:r>
            <a:r>
              <a:t>e </a:t>
            </a:r>
            <a:r>
              <a:rPr b="1">
                <a:solidFill>
                  <a:srgbClr val="00A197"/>
                </a:solidFill>
              </a:rPr>
              <a:t>7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sedi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secondarie</a:t>
            </a:r>
            <a:r>
              <a:rPr>
                <a:solidFill>
                  <a:srgbClr val="009DBB"/>
                </a:solidFill>
              </a:rPr>
              <a:t> </a:t>
            </a:r>
            <a:r>
              <a:t>(Milano, Torino, Verona, Bologna, Roma, Napoli, Palermo) </a:t>
            </a:r>
          </a:p>
        </p:txBody>
      </p:sp>
      <p:pic>
        <p:nvPicPr>
          <p:cNvPr id="120" name="Google Shape;76;p12" descr="Google Shape;76;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49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Google Shape;77;p12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egnaposto testo 1"/>
          <p:cNvSpPr txBox="1"/>
          <p:nvPr>
            <p:ph type="body" idx="1"/>
          </p:nvPr>
        </p:nvSpPr>
        <p:spPr>
          <a:xfrm>
            <a:off x="170134" y="1124912"/>
            <a:ext cx="8803732" cy="490340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I nostri nonni conservavano il denaro risparmiato sotto il materasso o sotto le mattonelle</a:t>
            </a:r>
            <a:r>
              <a:rPr b="0"/>
              <a:t>.</a:t>
            </a: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Soprattutto nel lungo termine </a:t>
            </a:r>
            <a:r>
              <a:rPr b="1"/>
              <a:t>tenere il denaro in questo modo presenta dei rischi</a:t>
            </a:r>
            <a:r>
              <a:t>, in quanto </a:t>
            </a:r>
            <a:r>
              <a:rPr b="1"/>
              <a:t>potrebbe essere</a:t>
            </a:r>
            <a:r>
              <a:t>:</a:t>
            </a: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92768" indent="-140367"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rubato</a:t>
            </a:r>
            <a:r>
              <a:rPr b="0"/>
              <a:t>; sentiamo spesso parlare di furti in abitazioni</a:t>
            </a: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92768" indent="-140367"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danneggiato da fattori climatici o ambientali</a:t>
            </a:r>
            <a:r>
              <a:rPr b="0"/>
              <a:t>, come muffa o umidità</a:t>
            </a: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40367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0068" indent="-140367"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perdere potere d’acquisto a causa dell’inflazione</a:t>
            </a:r>
            <a:r>
              <a:rPr b="0"/>
              <a:t>.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…..ma anche tenerli in un salvadanaio o in cassaforte non elimina tutti i rischi </a:t>
            </a:r>
          </a:p>
        </p:txBody>
      </p:sp>
      <p:sp>
        <p:nvSpPr>
          <p:cNvPr id="239" name="Titolo 2"/>
          <p:cNvSpPr txBox="1"/>
          <p:nvPr>
            <p:ph type="title"/>
          </p:nvPr>
        </p:nvSpPr>
        <p:spPr>
          <a:xfrm>
            <a:off x="150369" y="503267"/>
            <a:ext cx="8293404" cy="3729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Dove conservare i risparmi</a:t>
            </a:r>
          </a:p>
        </p:txBody>
      </p:sp>
      <p:pic>
        <p:nvPicPr>
          <p:cNvPr id="240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7091" y="1124910"/>
            <a:ext cx="1679027" cy="1012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3335" y="2424521"/>
            <a:ext cx="1679031" cy="935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magine 7" descr="Immagin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7461" y="3409265"/>
            <a:ext cx="1679031" cy="1136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magine 9" descr="Immagin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71155" y="4538212"/>
            <a:ext cx="1679029" cy="114751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5" name="Google Shape;84;p13" descr="Google Shape;84;p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egnaposto testo 1"/>
          <p:cNvSpPr txBox="1"/>
          <p:nvPr>
            <p:ph type="body" idx="1"/>
          </p:nvPr>
        </p:nvSpPr>
        <p:spPr>
          <a:xfrm>
            <a:off x="286154" y="1173270"/>
            <a:ext cx="8762405" cy="480669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conto corrente è come un salvadanaio,</a:t>
            </a:r>
            <a:r>
              <a:t> nel quale</a:t>
            </a:r>
            <a:r>
              <a:rPr b="1"/>
              <a:t> si possono aggiungere o prendere soldi in qualsiasi momento</a:t>
            </a:r>
            <a:r>
              <a:t>. Solo che questo salvadanaio, anziché in casa </a:t>
            </a:r>
            <a:r>
              <a:rPr b="1"/>
              <a:t>si trova custodito in banca o alle poste</a:t>
            </a:r>
            <a:r>
              <a:t>.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Rispetto alla mattonella o al materasso, il conto corrente bancario o postale è il luogo più sicuro dove mettere i soldi anche per poterli accumulare, in quanto elimina quasi tutti i rischi di tenere molto denaro in casa.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Chi deposita una somma di denaro in banca o alle poste riceve una quota in più quando la ritira dopo un certo tempo: l’</a:t>
            </a:r>
            <a:r>
              <a:rPr b="1"/>
              <a:t>interesse</a:t>
            </a:r>
            <a:r>
              <a:t> e viene espresso in</a:t>
            </a:r>
            <a:r>
              <a:rPr b="1"/>
              <a:t> </a:t>
            </a:r>
            <a:r>
              <a:t>percentuale (%).</a:t>
            </a:r>
            <a:r>
              <a:rPr b="1"/>
              <a:t> 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Al termine del periodo di deposito la banca o la posta restituisce quindi il capitale iniziale (la somma depositata) più l‘interesse</a:t>
            </a:r>
            <a:r>
              <a:rPr b="1"/>
              <a:t>.</a:t>
            </a:r>
            <a:r>
              <a:t> 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conto corrente ha</a:t>
            </a:r>
            <a:r>
              <a:t> però </a:t>
            </a:r>
            <a:r>
              <a:rPr b="1"/>
              <a:t>dei costi</a:t>
            </a:r>
            <a:r>
              <a:t>, chiamati “spese e commissioni”, </a:t>
            </a:r>
            <a:r>
              <a:rPr b="1"/>
              <a:t>che il cliente paga</a:t>
            </a:r>
            <a:r>
              <a:t> alla banca o alle poste </a:t>
            </a:r>
            <a:r>
              <a:rPr b="1"/>
              <a:t>per le operazioni eseguite sul conto</a:t>
            </a:r>
            <a:r>
              <a:t>.</a:t>
            </a:r>
          </a:p>
        </p:txBody>
      </p:sp>
      <p:sp>
        <p:nvSpPr>
          <p:cNvPr id="248" name="Titolo 2"/>
          <p:cNvSpPr txBox="1"/>
          <p:nvPr>
            <p:ph type="title"/>
          </p:nvPr>
        </p:nvSpPr>
        <p:spPr>
          <a:xfrm>
            <a:off x="293773" y="406397"/>
            <a:ext cx="8186424" cy="3292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Il conto corrente come un salvadanaio</a:t>
            </a:r>
          </a:p>
        </p:txBody>
      </p:sp>
      <p:pic>
        <p:nvPicPr>
          <p:cNvPr id="249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2047" y="2139823"/>
            <a:ext cx="2625515" cy="173413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1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egnaposto testo 1"/>
          <p:cNvSpPr txBox="1"/>
          <p:nvPr>
            <p:ph type="body" idx="1"/>
          </p:nvPr>
        </p:nvSpPr>
        <p:spPr>
          <a:xfrm>
            <a:off x="269998" y="1260000"/>
            <a:ext cx="8683205" cy="4338000"/>
          </a:xfrm>
          <a:prstGeom prst="rect">
            <a:avLst/>
          </a:prstGeom>
        </p:spPr>
        <p:txBody>
          <a:bodyPr/>
          <a:lstStyle/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Consideriamo un </a:t>
            </a:r>
            <a:r>
              <a:rPr b="1" i="1"/>
              <a:t>esempio</a:t>
            </a:r>
            <a:r>
              <a:t>: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Benedetta ha depositato in banca 600 euro e dopo un anno riceve un interesse pari 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al 2%. Quanto trova sul suo conto dopo un anno?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Per rispondere alla domanda devi calcolare l’interesse e poi sommarlo alla 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cifra iniziale.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2% di 600 euro = (600 : 100) x 2 = 6 x 2 = </a:t>
            </a:r>
            <a:r>
              <a:rPr>
                <a:solidFill>
                  <a:srgbClr val="0433FF"/>
                </a:solidFill>
              </a:rPr>
              <a:t>12 euro è il valore dell’interesse</a:t>
            </a:r>
          </a:p>
          <a:p>
            <a:pPr marL="0" indent="152400">
              <a:buSzTx/>
              <a:buNone/>
              <a:defRPr sz="14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600 euro + 12 euro = </a:t>
            </a:r>
            <a:r>
              <a:rPr>
                <a:solidFill>
                  <a:srgbClr val="FF40FF"/>
                </a:solidFill>
              </a:rPr>
              <a:t>612 euro è il valore che Benedetta trova sul conto dopo un anno</a:t>
            </a:r>
          </a:p>
          <a:p>
            <a:pPr marL="0" indent="152400">
              <a:buSzTx/>
              <a:buNone/>
              <a:defRPr sz="1400">
                <a:solidFill>
                  <a:srgbClr val="FF40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solidFill>
                  <a:srgbClr val="FF40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solidFill>
                  <a:srgbClr val="FF40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27000" defTabSz="814727">
              <a:lnSpc>
                <a:spcPct val="80000"/>
              </a:lnSpc>
              <a:spcBef>
                <a:spcPts val="0"/>
              </a:spcBef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  <a:r>
              <a:t>Esercitazione</a:t>
            </a:r>
          </a:p>
          <a:p>
            <a:pPr marL="0" indent="127000" defTabSz="814727">
              <a:lnSpc>
                <a:spcPct val="8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Il signor Rossi vuole depositare in banca 3.000 euro. La sua banca gli offre un tasso di interesse annuo del 2% se deposita fino a 2.000 euro e del 3% per il denaro oltre questa cifra.</a:t>
            </a:r>
            <a:br/>
            <a:r>
              <a:t>Quanto trova sul conto il signor Rossi alla fine dell'anno?</a:t>
            </a:r>
          </a:p>
        </p:txBody>
      </p:sp>
      <p:sp>
        <p:nvSpPr>
          <p:cNvPr id="254" name="Titolo 2"/>
          <p:cNvSpPr txBox="1"/>
          <p:nvPr>
            <p:ph type="title"/>
          </p:nvPr>
        </p:nvSpPr>
        <p:spPr>
          <a:xfrm>
            <a:off x="352149" y="349388"/>
            <a:ext cx="8091624" cy="4426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Calcolo degli interessi</a:t>
            </a:r>
          </a:p>
        </p:txBody>
      </p:sp>
      <p:pic>
        <p:nvPicPr>
          <p:cNvPr id="255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8868" y="1201119"/>
            <a:ext cx="2401258" cy="2054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egnaposto testo 1"/>
          <p:cNvSpPr txBox="1"/>
          <p:nvPr>
            <p:ph type="body" idx="1"/>
          </p:nvPr>
        </p:nvSpPr>
        <p:spPr>
          <a:xfrm>
            <a:off x="190798" y="1268883"/>
            <a:ext cx="8762404" cy="3419010"/>
          </a:xfrm>
          <a:prstGeom prst="rect">
            <a:avLst/>
          </a:prstGeom>
        </p:spPr>
        <p:txBody>
          <a:bodyPr/>
          <a:lstStyle/>
          <a:p>
            <a:pPr marL="0" indent="2329" algn="just" defTabSz="799313">
              <a:lnSpc>
                <a:spcPct val="81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Sostenibilità </a:t>
            </a:r>
            <a:r>
              <a:rPr b="0"/>
              <a:t>deriva dal verbo latino </a:t>
            </a:r>
            <a:r>
              <a:t>sustĭnĕo</a:t>
            </a:r>
            <a:r>
              <a:rPr b="0"/>
              <a:t> che, in senso figurato significa </a:t>
            </a:r>
            <a:r>
              <a:t>difendere, aiutare, proteggere, sostentare, nutrire</a:t>
            </a:r>
            <a:r>
              <a:rPr b="0"/>
              <a:t>, ...</a:t>
            </a:r>
          </a:p>
          <a:p>
            <a:pPr marL="0" indent="2329" algn="just" defTabSz="799313">
              <a:lnSpc>
                <a:spcPct val="81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2329" algn="just" defTabSz="799313">
              <a:lnSpc>
                <a:spcPct val="81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t>Nelle scienze ambientali ed economiche, la </a:t>
            </a:r>
            <a:r>
              <a:rPr b="1"/>
              <a:t>sostenibilità</a:t>
            </a:r>
            <a:r>
              <a:t>, è definita come </a:t>
            </a:r>
            <a:r>
              <a:rPr b="1"/>
              <a:t>condizione di uno sviluppo </a:t>
            </a:r>
            <a:r>
              <a:rPr b="1" u="sng"/>
              <a:t>i</a:t>
            </a:r>
            <a:r>
              <a:rPr b="1"/>
              <a:t>n grado di assicurare il soddisfacimento dei bisogni della generazione presente senza compromettere la possibilità delle generazioni future di realizzare i propri</a:t>
            </a:r>
            <a:r>
              <a:t>. </a:t>
            </a:r>
            <a:r>
              <a:rPr b="1"/>
              <a:t>(*)</a:t>
            </a:r>
          </a:p>
          <a:p>
            <a:pPr marL="0" indent="0" algn="just" defTabSz="799313">
              <a:lnSpc>
                <a:spcPct val="81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algn="just" defTabSz="799313">
              <a:lnSpc>
                <a:spcPct val="81000"/>
              </a:lnSpc>
              <a:spcBef>
                <a:spcPts val="0"/>
              </a:spcBef>
              <a:buSzTx/>
              <a:buNone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Avere comportamenti sostenibili ci aiuta a risparmiare</a:t>
            </a:r>
            <a:r>
              <a:rPr b="0"/>
              <a:t>. Vediamone qualcuno:</a:t>
            </a:r>
          </a:p>
          <a:p>
            <a:pPr marL="0" indent="133217" algn="just" defTabSz="799313">
              <a:lnSpc>
                <a:spcPct val="81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55918" indent="-122699" algn="just" defTabSz="799313">
              <a:lnSpc>
                <a:spcPct val="81000"/>
              </a:lnSpc>
              <a:spcBef>
                <a:spcPts val="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spegnere le luci, spegnere del tutto TV, computer</a:t>
            </a:r>
            <a:r>
              <a:rPr b="0"/>
              <a:t>, …invece di lasciarli in standby senza spegnerli del tutto, </a:t>
            </a:r>
            <a:r>
              <a:t>utilizzare lampadine a LED, tenere d'occhio il termostato</a:t>
            </a:r>
            <a:r>
              <a:rPr b="0"/>
              <a:t> del riscaldamento e dell’aria condizionata, sono modi importanti per </a:t>
            </a:r>
            <a:r>
              <a:t>raggiungere un consumo energetico sostenibile</a:t>
            </a:r>
            <a:r>
              <a:rPr b="0"/>
              <a:t> e farci </a:t>
            </a:r>
            <a:r>
              <a:t>risparmiare sulla bolletta</a:t>
            </a:r>
            <a:r>
              <a:rPr b="0"/>
              <a:t> della luce e del gas</a:t>
            </a:r>
          </a:p>
          <a:p>
            <a:pPr marL="0" indent="0" algn="just" defTabSz="799313">
              <a:lnSpc>
                <a:spcPct val="81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55918" indent="-122699" algn="just" defTabSz="799313">
              <a:lnSpc>
                <a:spcPct val="81000"/>
              </a:lnSpc>
              <a:spcBef>
                <a:spcPts val="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comprare prodotti di stagione</a:t>
            </a:r>
            <a:r>
              <a:rPr b="0"/>
              <a:t> ci consente di avere </a:t>
            </a:r>
            <a:r>
              <a:t>prodotti a “km 0”</a:t>
            </a:r>
            <a:r>
              <a:rPr b="0"/>
              <a:t> spendendo meno ed attuare comportamenti sostenibili in quanto, durante la loro stagione naturale, la frutta e la verdura sono coltivate all'aperto e non in serra</a:t>
            </a:r>
          </a:p>
          <a:p>
            <a:pPr marL="0" indent="0" algn="just" defTabSz="799313">
              <a:lnSpc>
                <a:spcPct val="81000"/>
              </a:lnSpc>
              <a:spcBef>
                <a:spcPts val="0"/>
              </a:spcBef>
              <a:buSzTx/>
              <a:buNone/>
              <a:defRPr sz="1386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55918" indent="-122699" algn="just" defTabSz="799313">
              <a:lnSpc>
                <a:spcPct val="81000"/>
              </a:lnSpc>
              <a:spcBef>
                <a:spcPts val="0"/>
              </a:spcBef>
              <a:buClrTx/>
              <a:buSzPct val="100000"/>
              <a:buFontTx/>
              <a:defRPr b="1" sz="1386">
                <a:latin typeface="Calibri"/>
                <a:ea typeface="Calibri"/>
                <a:cs typeface="Calibri"/>
                <a:sym typeface="Calibri"/>
              </a:defRPr>
            </a:pPr>
            <a:r>
              <a:t>comprare solo quello di cui si ha bisogno</a:t>
            </a:r>
            <a:r>
              <a:rPr b="0"/>
              <a:t> o acquistare prodotti in scadenza perché particolarmente scontati consente di risparmiare e, contemporaneamente, di </a:t>
            </a:r>
            <a:r>
              <a:t>combattere lo “spreco alimentare”</a:t>
            </a:r>
          </a:p>
        </p:txBody>
      </p:sp>
      <p:sp>
        <p:nvSpPr>
          <p:cNvPr id="260" name="Titolo 2"/>
          <p:cNvSpPr txBox="1"/>
          <p:nvPr>
            <p:ph type="title"/>
          </p:nvPr>
        </p:nvSpPr>
        <p:spPr>
          <a:xfrm>
            <a:off x="189003" y="435299"/>
            <a:ext cx="8139250" cy="458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sostenibilità ci aiuta a risparmiare </a:t>
            </a:r>
          </a:p>
        </p:txBody>
      </p:sp>
      <p:sp>
        <p:nvSpPr>
          <p:cNvPr id="2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2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(*) in enciclopedia Treccani all’indirizzo https://www.treccani.it/enciclopedia/sostenibilita"/>
          <p:cNvSpPr txBox="1"/>
          <p:nvPr/>
        </p:nvSpPr>
        <p:spPr>
          <a:xfrm>
            <a:off x="55704" y="5822084"/>
            <a:ext cx="5318114" cy="22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indent="150876" algn="just" defTabSz="905255">
              <a:lnSpc>
                <a:spcPct val="90000"/>
              </a:lnSpc>
              <a:spcBef>
                <a:spcPts val="100"/>
              </a:spcBef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t>(*) in enciclopedia Treccani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https://www.treccani.it/enciclopedia/sostenibilita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egnaposto testo 1"/>
          <p:cNvSpPr txBox="1"/>
          <p:nvPr>
            <p:ph type="body" idx="1"/>
          </p:nvPr>
        </p:nvSpPr>
        <p:spPr>
          <a:xfrm>
            <a:off x="269997" y="1259998"/>
            <a:ext cx="8683206" cy="4859450"/>
          </a:xfrm>
          <a:prstGeom prst="rect">
            <a:avLst/>
          </a:prstGeom>
        </p:spPr>
        <p:txBody>
          <a:bodyPr/>
          <a:lstStyle/>
          <a:p>
            <a:pPr marL="0" indent="0" defTabSz="886966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L’Agenda 2030 non è un'agenda "fisica", ma è una lista, sottoscritta </a:t>
            </a:r>
            <a:r>
              <a:rPr b="1"/>
              <a:t>il 25 settembre 2015 dai capi di Stato di 193 paesi </a:t>
            </a:r>
            <a:r>
              <a:t>durante un incontro </a:t>
            </a:r>
            <a:r>
              <a:rPr b="1"/>
              <a:t>delle Nazioni Unite (Onu)</a:t>
            </a:r>
            <a:r>
              <a:t>. Comprende </a:t>
            </a:r>
            <a:r>
              <a:rPr b="1"/>
              <a:t>17 obiettivi di sviluppo sostenibile</a:t>
            </a:r>
            <a:r>
              <a:t> (</a:t>
            </a:r>
            <a:r>
              <a:rPr i="1"/>
              <a:t>Sustainable Development Goals– SDGs nell’acronimo inglese), </a:t>
            </a:r>
            <a:r>
              <a:t>articolati in 169 target. Alcuni esempi: la lotta alla povertà, l’eliminazione della fame e il contrasto al cambiamento climatico. </a:t>
            </a:r>
          </a:p>
          <a:p>
            <a:pPr marL="0" indent="0" defTabSz="886966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86966">
              <a:spcBef>
                <a:spcPts val="100"/>
              </a:spcBef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L'obiettivo generale da raggiungere entro il 2030 è uno sviluppo sostenibile in tutti i paesi del mondo, grazie alla collaborazione di tutti i governi</a:t>
            </a:r>
            <a:r>
              <a:rPr b="0"/>
              <a:t>.</a:t>
            </a:r>
          </a:p>
          <a:p>
            <a:pPr marL="443483" indent="-295656" defTabSz="886966">
              <a:spcBef>
                <a:spcPts val="100"/>
              </a:spcBef>
              <a:buSzPts val="1300"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86966">
              <a:spcBef>
                <a:spcPts val="100"/>
              </a:spcBef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L'Agenda 2030</a:t>
            </a:r>
            <a:r>
              <a:rPr b="0"/>
              <a:t> si propone di </a:t>
            </a:r>
            <a:r>
              <a:t>migliorare i tre campi dello sviluppo sostenibile</a:t>
            </a:r>
            <a:r>
              <a:rPr b="0"/>
              <a:t>: </a:t>
            </a:r>
            <a:r>
              <a:t>economico, sociale e ambientale</a:t>
            </a:r>
            <a:r>
              <a:rPr b="0"/>
              <a:t>, cioè, in altre parole, </a:t>
            </a:r>
          </a:p>
          <a:p>
            <a:pPr marL="443483" indent="-295656" defTabSz="886966">
              <a:spcBef>
                <a:spcPts val="100"/>
              </a:spcBef>
              <a:buClrTx/>
              <a:buSzPts val="1300"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il benessere economico delle persone </a:t>
            </a:r>
          </a:p>
          <a:p>
            <a:pPr marL="443483" indent="-295656" defTabSz="886966">
              <a:spcBef>
                <a:spcPts val="100"/>
              </a:spcBef>
              <a:buClrTx/>
              <a:buSzPts val="1300"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l'attenzione alla salute delle persone </a:t>
            </a:r>
          </a:p>
          <a:p>
            <a:pPr marL="443483" indent="-295656" defTabSz="886966">
              <a:spcBef>
                <a:spcPts val="100"/>
              </a:spcBef>
              <a:buClrTx/>
              <a:buSzPts val="1300"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la cura del pianeta.</a:t>
            </a:r>
          </a:p>
          <a:p>
            <a:pPr marL="0" indent="0" defTabSz="886966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86966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Inoltre, </a:t>
            </a:r>
            <a:r>
              <a:rPr b="1"/>
              <a:t>è la prima volta che i governi si pongono obiettivi comuni così ambiziosi e importanti:</a:t>
            </a:r>
            <a:r>
              <a:t> come sono strutturati, sono raggiungibili da tutti in diversi modi. Infatti </a:t>
            </a:r>
            <a:r>
              <a:rPr b="1"/>
              <a:t>tengono conto delle realtà specifiche di ogni paese e del loro livello di sviluppo</a:t>
            </a:r>
            <a:r>
              <a:t>. Tutti i paesi infatti hanno un ruolo da svolgere tagliato sulle risorse di ognuno per raggiungere gli obiettivi comuni.</a:t>
            </a:r>
          </a:p>
          <a:p>
            <a:pPr marL="0" indent="0" defTabSz="886966">
              <a:spcBef>
                <a:spcPts val="1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marL="0" indent="0" defTabSz="886966">
              <a:spcBef>
                <a:spcPts val="100"/>
              </a:spcBef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  <a:r>
              <a:t>Ogni anno una commissione di controllo</a:t>
            </a:r>
            <a:r>
              <a:rPr b="0"/>
              <a:t> composta da esperti in diversi settori </a:t>
            </a:r>
            <a:r>
              <a:t>valuta e controlla i risultati raggiunti da ogni Paese.</a:t>
            </a:r>
          </a:p>
          <a:p>
            <a:pPr marL="0" indent="0" defTabSz="886966">
              <a:spcBef>
                <a:spcPts val="100"/>
              </a:spcBef>
              <a:buSzTx/>
              <a:buNone/>
              <a:defRPr b="1"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47828" defTabSz="886966">
              <a:spcBef>
                <a:spcPts val="100"/>
              </a:spcBef>
              <a:buSzTx/>
              <a:buNone/>
              <a:defRPr sz="1100"/>
            </a:pPr>
            <a:r>
              <a:t> </a:t>
            </a:r>
          </a:p>
        </p:txBody>
      </p:sp>
      <p:sp>
        <p:nvSpPr>
          <p:cNvPr id="268" name="Titolo 2"/>
          <p:cNvSpPr txBox="1"/>
          <p:nvPr>
            <p:ph type="title"/>
          </p:nvPr>
        </p:nvSpPr>
        <p:spPr>
          <a:xfrm>
            <a:off x="453012" y="325714"/>
            <a:ext cx="7990762" cy="466356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Agenda 2030 </a:t>
            </a:r>
            <a:r>
              <a:rPr b="0" sz="1800"/>
              <a:t>(*)</a:t>
            </a:r>
          </a:p>
        </p:txBody>
      </p:sp>
      <p:sp>
        <p:nvSpPr>
          <p:cNvPr id="26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0" name="(*) informazioni desunte dal sito del giornale Focus Junior all’indirizzo https://www.focusjunior.it/news/che-cose-lagenda-2030/"/>
          <p:cNvSpPr txBox="1"/>
          <p:nvPr/>
        </p:nvSpPr>
        <p:spPr>
          <a:xfrm>
            <a:off x="354102" y="5730730"/>
            <a:ext cx="7990762" cy="24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just">
              <a:spcBef>
                <a:spcPts val="2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(*) informazioni desunte dal sito del giornale Focus Junior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https://www.focusjunior.it/news/che-cose-lagenda-2030/</a:t>
            </a:r>
          </a:p>
        </p:txBody>
      </p:sp>
      <p:pic>
        <p:nvPicPr>
          <p:cNvPr id="271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egnaposto testo 1"/>
          <p:cNvSpPr txBox="1"/>
          <p:nvPr>
            <p:ph type="body" idx="1"/>
          </p:nvPr>
        </p:nvSpPr>
        <p:spPr>
          <a:xfrm>
            <a:off x="269999" y="1054156"/>
            <a:ext cx="8683202" cy="4557565"/>
          </a:xfrm>
          <a:prstGeom prst="rect">
            <a:avLst/>
          </a:prstGeom>
        </p:spPr>
        <p:txBody>
          <a:bodyPr/>
          <a:lstStyle/>
          <a:p>
            <a:pPr marL="0" indent="0" defTabSz="42976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L’Agenda 2030 è basata su </a:t>
            </a:r>
            <a:r>
              <a:rPr b="1"/>
              <a:t>cinque concetti chiave</a:t>
            </a:r>
            <a:r>
              <a:t>:</a:t>
            </a:r>
          </a:p>
          <a:p>
            <a:pPr marL="0" indent="0" defTabSz="429768"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429768" indent="-298450" defTabSz="429768">
              <a:spcBef>
                <a:spcPts val="0"/>
              </a:spcBef>
              <a:buClr>
                <a:srgbClr val="FF0000"/>
              </a:buClr>
              <a:buSzPct val="100000"/>
              <a:buFontTx/>
              <a:buAutoNum type="arabicPeriod" startAt="1"/>
              <a:defRPr b="1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    Persone.</a:t>
            </a:r>
            <a:r>
              <a:rPr b="0">
                <a:solidFill>
                  <a:srgbClr val="000000"/>
                </a:solidFill>
              </a:rPr>
              <a:t> Eliminare fame e povertà in tutte le forme, garantire dignità e uguaglianza.</a:t>
            </a:r>
            <a:br>
              <a:rPr b="0">
                <a:solidFill>
                  <a:srgbClr val="000000"/>
                </a:solidFill>
              </a:rPr>
            </a:br>
          </a:p>
          <a:p>
            <a:pPr marL="429768" indent="-298450" defTabSz="429768">
              <a:spcBef>
                <a:spcPts val="0"/>
              </a:spcBef>
              <a:buClr>
                <a:srgbClr val="FF8C00"/>
              </a:buClr>
              <a:buSzPct val="100000"/>
              <a:buFontTx/>
              <a:buAutoNum type="arabicPeriod" startAt="1"/>
              <a:defRPr b="1" sz="1400">
                <a:solidFill>
                  <a:srgbClr val="FF8C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    Prosperità. </a:t>
            </a:r>
            <a:r>
              <a:rPr b="0">
                <a:solidFill>
                  <a:srgbClr val="000000"/>
                </a:solidFill>
              </a:rPr>
              <a:t>Garantire vite prospere e piene in armonia con la natura.</a:t>
            </a:r>
            <a:br>
              <a:rPr b="0">
                <a:solidFill>
                  <a:srgbClr val="000000"/>
                </a:solidFill>
              </a:rPr>
            </a:br>
          </a:p>
          <a:p>
            <a:pPr marL="429768" indent="-298450" defTabSz="429768">
              <a:spcBef>
                <a:spcPts val="0"/>
              </a:spcBef>
              <a:buClr>
                <a:srgbClr val="9400D3"/>
              </a:buClr>
              <a:buSzPct val="100000"/>
              <a:buFontTx/>
              <a:buAutoNum type="arabicPeriod" startAt="1"/>
              <a:defRPr b="1" sz="1400">
                <a:solidFill>
                  <a:srgbClr val="9400D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    Pace. </a:t>
            </a:r>
            <a:r>
              <a:rPr b="0">
                <a:solidFill>
                  <a:srgbClr val="000000"/>
                </a:solidFill>
              </a:rPr>
              <a:t>Promuovere società pacifiche, giuste e inclusive.</a:t>
            </a:r>
            <a:br>
              <a:rPr b="0">
                <a:solidFill>
                  <a:srgbClr val="000000"/>
                </a:solidFill>
              </a:rPr>
            </a:br>
          </a:p>
          <a:p>
            <a:pPr marL="429768" indent="-298450" defTabSz="429768">
              <a:spcBef>
                <a:spcPts val="0"/>
              </a:spcBef>
              <a:buClr>
                <a:srgbClr val="000080"/>
              </a:buClr>
              <a:buSzPct val="100000"/>
              <a:buFontTx/>
              <a:buAutoNum type="arabicPeriod" startAt="1"/>
              <a:defRPr b="1" sz="1400">
                <a:solidFill>
                  <a:srgbClr val="00008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    Partnership. </a:t>
            </a:r>
            <a:r>
              <a:rPr b="0">
                <a:solidFill>
                  <a:srgbClr val="000000"/>
                </a:solidFill>
              </a:rPr>
              <a:t>Implementare l’Agenda attraverso solide partnership.</a:t>
            </a:r>
            <a:br>
              <a:rPr b="0">
                <a:solidFill>
                  <a:srgbClr val="000000"/>
                </a:solidFill>
              </a:rPr>
            </a:br>
          </a:p>
          <a:p>
            <a:pPr marL="429768" indent="-298450" defTabSz="429768">
              <a:spcBef>
                <a:spcPts val="0"/>
              </a:spcBef>
              <a:buClr>
                <a:srgbClr val="008000"/>
              </a:buClr>
              <a:buSzPct val="100000"/>
              <a:buFontTx/>
              <a:buAutoNum type="arabicPeriod" startAt="1"/>
              <a:defRPr b="1" sz="14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    Pianeta. </a:t>
            </a:r>
            <a:r>
              <a:rPr b="0">
                <a:solidFill>
                  <a:srgbClr val="000000"/>
                </a:solidFill>
              </a:rPr>
              <a:t>Proteggere le risorse naturali e il clima del pianeta per le generazioni future.</a:t>
            </a:r>
          </a:p>
        </p:txBody>
      </p:sp>
      <p:sp>
        <p:nvSpPr>
          <p:cNvPr id="274" name="Titolo 2"/>
          <p:cNvSpPr txBox="1"/>
          <p:nvPr>
            <p:ph type="title"/>
          </p:nvPr>
        </p:nvSpPr>
        <p:spPr>
          <a:xfrm>
            <a:off x="264223" y="438736"/>
            <a:ext cx="8179552" cy="353337"/>
          </a:xfrm>
          <a:prstGeom prst="rect">
            <a:avLst/>
          </a:prstGeom>
        </p:spPr>
        <p:txBody>
          <a:bodyPr/>
          <a:lstStyle/>
          <a:p>
            <a:pPr>
              <a:defRPr sz="2100"/>
            </a:pPr>
            <a:r>
              <a:t>Le cinque "P" dello sviluppo sostenibile </a:t>
            </a:r>
            <a:r>
              <a:rPr b="0"/>
              <a:t>(*)</a:t>
            </a:r>
          </a:p>
        </p:txBody>
      </p:sp>
      <p:sp>
        <p:nvSpPr>
          <p:cNvPr id="2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6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creenshot 2023-10-17 alle 14.59.19.png" descr="Screenshot 2023-10-17 alle 14.59.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5793" y="3592574"/>
            <a:ext cx="2108332" cy="206641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(*) informazioni e immagine desunte dal sito di Alleanza Italiana per lo Sviluppo Sostenibile (ASviS) all’indirizzo https://asvis.it/l-agenda-2030-dell-onu-per-lo-sviluppo-sostenibile/"/>
          <p:cNvSpPr txBox="1"/>
          <p:nvPr/>
        </p:nvSpPr>
        <p:spPr>
          <a:xfrm>
            <a:off x="147939" y="5692930"/>
            <a:ext cx="8412120" cy="390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859536">
              <a:spcBef>
                <a:spcPts val="100"/>
              </a:spcBef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t>(*) informazioni e immagine desunte dal sito di Alleanza Italiana per lo Sviluppo Sostenibile (</a:t>
            </a:r>
            <a:r>
              <a:rPr b="1">
                <a:solidFill>
                  <a:srgbClr val="5F6368"/>
                </a:solidFill>
              </a:rPr>
              <a:t>ASviS</a:t>
            </a:r>
            <a:r>
              <a:t>)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https://asvis.it/l-agenda-2030-dell-onu-per-lo-sviluppo-sostenibile/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039" y="1072660"/>
            <a:ext cx="8451923" cy="494421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itolo 2"/>
          <p:cNvSpPr txBox="1"/>
          <p:nvPr>
            <p:ph type="title"/>
          </p:nvPr>
        </p:nvSpPr>
        <p:spPr>
          <a:xfrm>
            <a:off x="368220" y="303497"/>
            <a:ext cx="8075556" cy="3658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 17 obiettivi dell’Agenda 2030</a:t>
            </a:r>
          </a:p>
        </p:txBody>
      </p:sp>
      <p:sp>
        <p:nvSpPr>
          <p:cNvPr id="2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3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itolo 2"/>
          <p:cNvSpPr txBox="1"/>
          <p:nvPr>
            <p:ph type="title"/>
          </p:nvPr>
        </p:nvSpPr>
        <p:spPr>
          <a:xfrm>
            <a:off x="368220" y="303497"/>
            <a:ext cx="8075556" cy="365855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Tutti sono chiamati a contribuire </a:t>
            </a:r>
            <a:r>
              <a:rPr b="0"/>
              <a:t>(*)</a:t>
            </a:r>
          </a:p>
        </p:txBody>
      </p:sp>
      <p:sp>
        <p:nvSpPr>
          <p:cNvPr id="2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7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Gli SDGs sono universali, rimandano cioè alla presenza di problemi che accomunano tutte le nazioni. Per questo motivo, tutti i Paesi sono chiamati a contribuire alla sfida per portare il mondo su un sentiero sostenibile, senza più distinzione tra Paesi s"/>
          <p:cNvSpPr txBox="1"/>
          <p:nvPr/>
        </p:nvSpPr>
        <p:spPr>
          <a:xfrm>
            <a:off x="322961" y="1108741"/>
            <a:ext cx="8688786" cy="2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57200">
              <a:spcBef>
                <a:spcPts val="16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Gli SDGs sono universali, rimandano cioè alla presenza di </a:t>
            </a:r>
            <a:r>
              <a:rPr b="1"/>
              <a:t>problemi che accomunano tutte le nazioni</a:t>
            </a:r>
            <a:r>
              <a:t>. Per questo motivo,</a:t>
            </a:r>
            <a:r>
              <a:rPr b="1"/>
              <a:t> tutti i Paesi sono chiamati a contribuire</a:t>
            </a:r>
            <a:r>
              <a:t> alla sfida per portare il mondo su un sentiero sostenibile, senza più distinzione tra Paesi sviluppati, emergenti e in via di sviluppo. Ciò vuol dire che ogni Paese deve impegnarsi a definire una propria strategia di sviluppo sostenibile che consenta di raggiungere gli SDGs e a rendicontare i propri risultati all'Onu. </a:t>
            </a:r>
          </a:p>
          <a:p>
            <a:pPr algn="just" defTabSz="457200">
              <a:spcBef>
                <a:spcPts val="16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Non solo. All'interno dei Paesi serve un </a:t>
            </a:r>
            <a:r>
              <a:rPr b="1"/>
              <a:t>forte coinvolgimento di tutte le componenti della società</a:t>
            </a:r>
            <a:r>
              <a:t>, dalle imprese al settore pubblico, dalla società civile alle istituzioni filantropiche, dalle università e centri di ricerca agli operatori dell’informazione e della cultura: </a:t>
            </a:r>
            <a:r>
              <a:rPr b="1"/>
              <a:t>per abbracciare lo sviluppo in ogni sua parte è fondamentale l'impegno di tutti.</a:t>
            </a:r>
          </a:p>
          <a:p>
            <a:pPr algn="just" defTabSz="457200"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E noi cosa possiamo fare? </a:t>
            </a:r>
          </a:p>
          <a:p>
            <a:pPr algn="just"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Per </a:t>
            </a:r>
            <a:r>
              <a:rPr b="1"/>
              <a:t>le azioni concrete che ciascuno di noi può mettere in campo possiamo consultare</a:t>
            </a:r>
            <a:r>
              <a:t> il documento presente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https://asvis.it/public/asvis2/files/Programmi_eventi/170Actions-_3rd_version_.FV__IT_.pdf</a:t>
            </a:r>
          </a:p>
        </p:txBody>
      </p:sp>
      <p:sp>
        <p:nvSpPr>
          <p:cNvPr id="289" name="(*) informazioni e immagine desunte dal sito di Alleanza Italiana per lo Sviluppo Sostenibile (ASviS) all’indirizzo https://asvis.it/l-agenda-2030-dell-onu-per-lo-sviluppo-sostenibile/"/>
          <p:cNvSpPr txBox="1"/>
          <p:nvPr/>
        </p:nvSpPr>
        <p:spPr>
          <a:xfrm>
            <a:off x="227607" y="5652661"/>
            <a:ext cx="8688786" cy="43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spcBef>
                <a:spcPts val="2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(*) informazioni e immagine desunte dal sito di Alleanza Italiana per lo Sviluppo Sostenibile (</a:t>
            </a:r>
            <a:r>
              <a:rPr b="1">
                <a:solidFill>
                  <a:srgbClr val="5F6368"/>
                </a:solidFill>
              </a:rPr>
              <a:t>ASviS</a:t>
            </a:r>
            <a:r>
              <a:t>)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 invalidUrl="" action="ppaction://hlinkshowjump?jump=nextslide" tgtFrame="" tooltip="" history="1" highlightClick="0" endSnd="0"/>
              </a:rPr>
              <a:t>https://asvis.it/l-agenda-2030-dell-onu-per-lo-sviluppo-sostenibile/</a:t>
            </a:r>
          </a:p>
        </p:txBody>
      </p:sp>
      <p:pic>
        <p:nvPicPr>
          <p:cNvPr id="290" name="Screenshot 2023-10-17 alle 16.02.26.png" descr="Screenshot 2023-10-17 alle 16.02.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861" y="4067859"/>
            <a:ext cx="2769362" cy="155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olo 2"/>
          <p:cNvSpPr txBox="1"/>
          <p:nvPr>
            <p:ph type="title"/>
          </p:nvPr>
        </p:nvSpPr>
        <p:spPr>
          <a:xfrm>
            <a:off x="407852" y="460571"/>
            <a:ext cx="8035922" cy="395825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Guardiamo insieme questo video per saperne di più </a:t>
            </a:r>
            <a:r>
              <a:rPr b="0"/>
              <a:t>(*)</a:t>
            </a:r>
          </a:p>
        </p:txBody>
      </p:sp>
      <p:sp>
        <p:nvSpPr>
          <p:cNvPr id="29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4" name="Video realizzato da Alleanza Italiana per lo Sviluppo Sostenibile (ASviS). Per maggiori informazioni consultare il sito https://asvis.it/"/>
          <p:cNvSpPr txBox="1"/>
          <p:nvPr/>
        </p:nvSpPr>
        <p:spPr>
          <a:xfrm>
            <a:off x="335268" y="5615197"/>
            <a:ext cx="8664176" cy="43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(*) Video realizzato da Alleanza Italiana per lo Sviluppo Sostenibile (</a:t>
            </a:r>
            <a:r>
              <a:rPr b="1">
                <a:solidFill>
                  <a:srgbClr val="5F6368"/>
                </a:solidFill>
              </a:rPr>
              <a:t>ASviS</a:t>
            </a:r>
            <a:r>
              <a:t>) disponibile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https://www.youtube.com/watch?v=CZpjtliFMGo&amp;t=63s</a:t>
            </a:r>
          </a:p>
        </p:txBody>
      </p:sp>
      <p:pic>
        <p:nvPicPr>
          <p:cNvPr id="295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Di cosa parliamo quando diciamo Agenda 2030 ecco lo sviluppo sostenibile che vogliamo" descr="Di cosa parliamo quando diciamo Agenda 2030 ecco lo sviluppo sostenibile che vogliamo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015825" y="1228532"/>
            <a:ext cx="4592999" cy="4193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60" fill="hold"/>
                                        <p:tgtEl>
                                          <p:spTgt spid="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9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9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olo 2"/>
          <p:cNvSpPr txBox="1"/>
          <p:nvPr>
            <p:ph type="title"/>
          </p:nvPr>
        </p:nvSpPr>
        <p:spPr>
          <a:xfrm>
            <a:off x="407852" y="460571"/>
            <a:ext cx="8035922" cy="395825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Guardiamo questo video per saperne di più sui 17 SDGs </a:t>
            </a:r>
            <a:r>
              <a:rPr b="0"/>
              <a:t>(*)</a:t>
            </a:r>
          </a:p>
        </p:txBody>
      </p:sp>
      <p:sp>
        <p:nvSpPr>
          <p:cNvPr id="2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0" name="Video realizzato da Alleanza Italiana per lo Sviluppo Sostenibile (ASviS). Per maggiori informazioni consultare il sito https://asvis.it/"/>
          <p:cNvSpPr txBox="1"/>
          <p:nvPr/>
        </p:nvSpPr>
        <p:spPr>
          <a:xfrm>
            <a:off x="335268" y="5615197"/>
            <a:ext cx="8664176" cy="24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(*) Video realizzato da Alleanza Italiana per lo Sviluppo Sostenibile (</a:t>
            </a:r>
            <a:r>
              <a:rPr b="1">
                <a:solidFill>
                  <a:srgbClr val="5F6368"/>
                </a:solidFill>
              </a:rPr>
              <a:t>ASviS</a:t>
            </a:r>
            <a:r>
              <a:t>) disponibile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https://youtu.be/GNma1uSvvYo</a:t>
            </a:r>
          </a:p>
        </p:txBody>
      </p:sp>
      <p:pic>
        <p:nvPicPr>
          <p:cNvPr id="301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3069" y="6417612"/>
            <a:ext cx="1108575" cy="16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Speciale Global Goals kids’ show Italia - Giornata internazionale dell’educazione 24/01/21" descr="Speciale Global Goals kids’ show Italia - Giornata internazionale dell’educazione 24/01/21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Speciale Global Goals kids’ show Italia - Giornata internazionale dell’educazione 24/01/21" aiw:author="Asvis Itali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69900" y="1127655"/>
            <a:ext cx="7495610" cy="42162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82;p13"/>
          <p:cNvSpPr txBox="1"/>
          <p:nvPr>
            <p:ph type="body" idx="1"/>
          </p:nvPr>
        </p:nvSpPr>
        <p:spPr>
          <a:xfrm>
            <a:off x="233998" y="1291925"/>
            <a:ext cx="8690404" cy="42741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“ll presente modulo formativo (di seguito “Modulo”) ha solo finalità didattiche. Le stime e le valutazioni contenute nel presente Modulo rappresentano l’opinione autonoma e indipendente di UniGens – Organizzazione di Volontariato (di seguito “UniGens”) e si basano su dati e informazioni tratte da fonti che UniGens ritiene attendibili (che vengono specificamente citate), ma sulle quali non rilascia alcuna garanzia e non si assume alcuna responsabilità circa la loro completezza, correttezza e veridicità. I contenuti del Modulo sono offerti da UniGens puramente a scopo didattico/informativo e non devono essere considerati in alcun modo sostitutivi di una eventuale specifica e personale consulenza rilasciata  da Istituti di  Credito direttamente al singolo interessato. Le informazioni e i dati forniti sono da considerarsi aggiornati alla data riportata nel Modulo.</a:t>
            </a:r>
          </a:p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UniGens si riserva il diritto di aggiornare/modificare i dati e le informazioni espresse nel Modulo in qualsiasi momento senza alcun preavviso.</a:t>
            </a:r>
          </a:p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I contenuti del Modulo - comprensivi di dati, notizie, informazioni, immagini, grafici, disegni, marchi e nomi a dominio - sono di proprietà di UniGens, se non diversamente indicato, coperti da copyright e dalla normativa in materia di proprietà industriale. Non è concessa alcuna licenza né diritto d'uso e pertanto non è consentito riprodurne i contenuti, in tutto o in parte, su alcun supporto, copiarli, pubblicarli e utilizzarli a scopo commerciale senza preventiva autorizzazione scritta di UniGens, salva la possibilità di farne copia per uso esclusivamente personale”.</a:t>
            </a:r>
          </a:p>
        </p:txBody>
      </p:sp>
      <p:sp>
        <p:nvSpPr>
          <p:cNvPr id="124" name="Google Shape;83;p13"/>
          <p:cNvSpPr txBox="1"/>
          <p:nvPr>
            <p:ph type="title"/>
          </p:nvPr>
        </p:nvSpPr>
        <p:spPr>
          <a:xfrm>
            <a:off x="234000" y="475200"/>
            <a:ext cx="8690400" cy="30636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78571"/>
              </a:lnSpc>
              <a:defRPr sz="2400"/>
            </a:lvl1pPr>
          </a:lstStyle>
          <a:p>
            <a:pPr/>
            <a:r>
              <a:t>Disclaimer</a:t>
            </a:r>
          </a:p>
        </p:txBody>
      </p:sp>
      <p:pic>
        <p:nvPicPr>
          <p:cNvPr id="125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49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Google Shape;86;p13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458;p38" descr="Google Shape;458;p38"/>
          <p:cNvPicPr>
            <a:picLocks noChangeAspect="1"/>
          </p:cNvPicPr>
          <p:nvPr/>
        </p:nvPicPr>
        <p:blipFill>
          <a:blip r:embed="rId2">
            <a:extLst/>
          </a:blip>
          <a:srcRect l="0" t="0" r="32701" b="0"/>
          <a:stretch>
            <a:fillRect/>
          </a:stretch>
        </p:blipFill>
        <p:spPr>
          <a:xfrm>
            <a:off x="-2" y="0"/>
            <a:ext cx="9144004" cy="42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Google Shape;461;p38" descr="Google Shape;461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999" y="6120000"/>
            <a:ext cx="2463489" cy="36000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Google Shape;462;p38"/>
          <p:cNvSpPr txBox="1"/>
          <p:nvPr>
            <p:ph type="ctrTitle"/>
          </p:nvPr>
        </p:nvSpPr>
        <p:spPr>
          <a:xfrm>
            <a:off x="2393272" y="1623065"/>
            <a:ext cx="4357456" cy="456728"/>
          </a:xfrm>
          <a:prstGeom prst="rect">
            <a:avLst/>
          </a:prstGeom>
        </p:spPr>
        <p:txBody>
          <a:bodyPr/>
          <a:lstStyle>
            <a:lvl1pPr defTabSz="731519">
              <a:lnSpc>
                <a:spcPct val="72727"/>
              </a:lnSpc>
              <a:defRPr i="1" sz="3500">
                <a:solidFill>
                  <a:srgbClr val="FFFFFF"/>
                </a:solidFill>
              </a:defRPr>
            </a:lvl1pPr>
          </a:lstStyle>
          <a:p>
            <a:pPr/>
            <a:r>
              <a:t>Grazie per l’attenzione!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egnaposto testo 1"/>
          <p:cNvSpPr txBox="1"/>
          <p:nvPr>
            <p:ph type="body" idx="1"/>
          </p:nvPr>
        </p:nvSpPr>
        <p:spPr>
          <a:xfrm>
            <a:off x="320969" y="1176627"/>
            <a:ext cx="8683206" cy="479998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I beni sono di due tipi:</a:t>
            </a:r>
          </a:p>
          <a:p>
            <a:pPr marL="228600" indent="-228600" defTabSz="905255">
              <a:spcBef>
                <a:spcPts val="100"/>
              </a:spcBef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beni </a:t>
            </a:r>
            <a:r>
              <a:rPr b="1"/>
              <a:t>privati </a:t>
            </a:r>
            <a:r>
              <a:t>(bicicletta)</a:t>
            </a:r>
          </a:p>
          <a:p>
            <a:pPr marL="228600" indent="-228600" defTabSz="905255">
              <a:spcBef>
                <a:spcPts val="100"/>
              </a:spcBef>
              <a:buClr>
                <a:srgbClr val="000000"/>
              </a:buClr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beni </a:t>
            </a:r>
            <a:r>
              <a:rPr b="1"/>
              <a:t>pubblici </a:t>
            </a:r>
            <a:r>
              <a:t>(parco cittadino)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I beni pubblici</a:t>
            </a:r>
            <a:r>
              <a:rPr b="0"/>
              <a:t>, così come la gran parte delle attività dello Stato, </a:t>
            </a:r>
            <a:r>
              <a:t>sono finanziati con le imposte</a:t>
            </a:r>
            <a:r>
              <a:rPr b="0"/>
              <a:t>, ossia con le somme che tutti i cittadini hanno l’obbligo di pagare per sostenere le spese pubbliche.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Questo lo ricorda anche l’</a:t>
            </a:r>
            <a:r>
              <a:rPr b="1"/>
              <a:t>articolo 53</a:t>
            </a:r>
            <a:r>
              <a:t> della </a:t>
            </a:r>
            <a:r>
              <a:rPr b="1"/>
              <a:t>Costituzione: </a:t>
            </a:r>
            <a:r>
              <a:rPr b="1" i="1"/>
              <a:t>Tutti sono tenuti a concorrere alle spese pubbliche in ragione della loro capacità contributiva. Il sistema tributario è informato a criteri di progressività.</a:t>
            </a:r>
          </a:p>
          <a:p>
            <a:pPr marL="0" indent="0">
              <a:buSzTx/>
              <a:buNone/>
              <a:defRPr b="1" i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Moneta e prezzi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Con la </a:t>
            </a:r>
            <a:r>
              <a:rPr b="1"/>
              <a:t>moneta</a:t>
            </a:r>
            <a:r>
              <a:t> possiamo </a:t>
            </a:r>
            <a:r>
              <a:rPr b="1"/>
              <a:t>confrontare il valore economico dei beni e servizi</a:t>
            </a:r>
            <a:r>
              <a:t>, cioè il loro </a:t>
            </a:r>
            <a:r>
              <a:rPr b="1"/>
              <a:t>prezzo</a:t>
            </a:r>
            <a:r>
              <a:t>, che è la </a:t>
            </a:r>
            <a:r>
              <a:rPr b="1"/>
              <a:t>quantità di moneta necessaria per acquistare un bene o un servizio.</a:t>
            </a:r>
          </a:p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Prezzo monetario (o assoluto)</a:t>
            </a:r>
            <a:r>
              <a:rPr b="0"/>
              <a:t>: quantità di moneta che serve a comprare un bene o un servizio. E’ ciò che si intende comunemente con la parola prezzo.</a:t>
            </a:r>
          </a:p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Prezzo unitario</a:t>
            </a:r>
            <a:r>
              <a:rPr b="0"/>
              <a:t>: è il prezzo per unità di misura dei prodotti venduti sfusi: prezzo al chilo, al litro, al metro.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prezzo totale della merce acquistata è dato da:</a:t>
            </a:r>
          </a:p>
        </p:txBody>
      </p:sp>
      <p:sp>
        <p:nvSpPr>
          <p:cNvPr id="129" name="Titolo 2"/>
          <p:cNvSpPr txBox="1"/>
          <p:nvPr>
            <p:ph type="title"/>
          </p:nvPr>
        </p:nvSpPr>
        <p:spPr>
          <a:xfrm>
            <a:off x="284010" y="414541"/>
            <a:ext cx="8472763" cy="3775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Riassunto degli argomenti trattati nel 2^ modulo                          1/3</a:t>
            </a:r>
          </a:p>
        </p:txBody>
      </p:sp>
      <p:pic>
        <p:nvPicPr>
          <p:cNvPr id="130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6295" y="4631194"/>
            <a:ext cx="3292079" cy="147921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2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egnaposto numero diapositiva 1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" name="Titolo 3"/>
          <p:cNvSpPr txBox="1"/>
          <p:nvPr>
            <p:ph type="title"/>
          </p:nvPr>
        </p:nvSpPr>
        <p:spPr>
          <a:xfrm>
            <a:off x="230693" y="376744"/>
            <a:ext cx="8233735" cy="474337"/>
          </a:xfrm>
          <a:prstGeom prst="rect">
            <a:avLst/>
          </a:prstGeom>
        </p:spPr>
        <p:txBody>
          <a:bodyPr/>
          <a:lstStyle>
            <a:lvl1pPr defTabSz="905255">
              <a:defRPr sz="2400"/>
            </a:lvl1pPr>
          </a:lstStyle>
          <a:p>
            <a:pPr/>
            <a:r>
              <a:t>Riassunto degli argomenti trattati nel 2^ modulo                        2/3</a:t>
            </a:r>
          </a:p>
        </p:txBody>
      </p:sp>
      <p:pic>
        <p:nvPicPr>
          <p:cNvPr id="136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3" cy="16200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egnaposto testo 1"/>
          <p:cNvSpPr txBox="1"/>
          <p:nvPr>
            <p:ph type="body" idx="1"/>
          </p:nvPr>
        </p:nvSpPr>
        <p:spPr>
          <a:xfrm>
            <a:off x="230397" y="1048748"/>
            <a:ext cx="8683206" cy="4871260"/>
          </a:xfrm>
          <a:prstGeom prst="rect">
            <a:avLst/>
          </a:prstGeom>
        </p:spPr>
        <p:txBody>
          <a:bodyPr/>
          <a:lstStyle/>
          <a:p>
            <a:pPr marL="0" indent="0" defTabSz="868680">
              <a:lnSpc>
                <a:spcPct val="90000"/>
              </a:lnSpc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Domanda e offerta</a:t>
            </a:r>
          </a:p>
          <a:p>
            <a:pPr marL="0" indent="0" defTabSz="868680">
              <a:lnSpc>
                <a:spcPct val="72000"/>
              </a:lnSpc>
              <a:spcBef>
                <a:spcPts val="100"/>
              </a:spcBef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68680">
              <a:lnSpc>
                <a:spcPct val="72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Una delle componenti più importanti è descritta dalla </a:t>
            </a:r>
            <a:r>
              <a:rPr b="1"/>
              <a:t>legge economica della domanda e dell’offerta:</a:t>
            </a:r>
          </a:p>
          <a:p>
            <a:pPr marL="0" indent="0" defTabSz="868680">
              <a:lnSpc>
                <a:spcPct val="72000"/>
              </a:lnSpc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5750" indent="-285750" defTabSz="868680">
              <a:lnSpc>
                <a:spcPct val="72000"/>
              </a:lnSpc>
              <a:spcBef>
                <a:spcPts val="100"/>
              </a:spcBef>
              <a:buClrTx/>
              <a:buSzPct val="1000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domanda</a:t>
            </a:r>
            <a:r>
              <a:t> è la </a:t>
            </a:r>
            <a:r>
              <a:rPr b="1"/>
              <a:t>quantità di prodotto</a:t>
            </a:r>
            <a:r>
              <a:t> (beni o servizi) </a:t>
            </a:r>
            <a:r>
              <a:rPr b="1"/>
              <a:t>che i consumatori</a:t>
            </a:r>
            <a:r>
              <a:t> (chi acquista) </a:t>
            </a:r>
            <a:r>
              <a:rPr b="1"/>
              <a:t>richiedono</a:t>
            </a:r>
          </a:p>
          <a:p>
            <a:pPr marL="171450" indent="-171450">
              <a:lnSpc>
                <a:spcPct val="72000"/>
              </a:lnSpc>
              <a:buClrTx/>
              <a:buSzPct val="1000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85750" indent="-285750" algn="just" defTabSz="868680">
              <a:lnSpc>
                <a:spcPct val="72000"/>
              </a:lnSpc>
              <a:spcBef>
                <a:spcPts val="100"/>
              </a:spcBef>
              <a:buClrTx/>
              <a:buSzPct val="1000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l’</a:t>
            </a:r>
            <a:r>
              <a:rPr b="1"/>
              <a:t>offerta</a:t>
            </a:r>
            <a:r>
              <a:t> è la </a:t>
            </a:r>
            <a:r>
              <a:rPr b="1"/>
              <a:t>quantità di prodotto</a:t>
            </a:r>
            <a:r>
              <a:t> (beni o servizi) </a:t>
            </a:r>
            <a:r>
              <a:rPr b="1"/>
              <a:t>che viene immessa nel mercato dai produttori</a:t>
            </a:r>
            <a:r>
              <a:t> (chi vende)</a:t>
            </a:r>
          </a:p>
          <a:p>
            <a:pPr marL="0" indent="0" algn="just" defTabSz="868680">
              <a:lnSpc>
                <a:spcPct val="72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algn="just" defTabSz="868680">
              <a:lnSpc>
                <a:spcPct val="72000"/>
              </a:lnSpc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mercato</a:t>
            </a:r>
            <a:r>
              <a:t> è il </a:t>
            </a:r>
            <a:r>
              <a:rPr b="1"/>
              <a:t>luogo fisico o figurato dove avvengono le contrattazioni tra i consumatori ed i produttor</a:t>
            </a:r>
            <a:r>
              <a:t>i</a:t>
            </a: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Spesa Totale</a:t>
            </a: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La spesa totale per l'acquisto di un bene è il prodotto del costo unitario per la quantità comperata.</a:t>
            </a: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859991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spesa totale è determinata</a:t>
            </a:r>
            <a:r>
              <a:t> anche da </a:t>
            </a:r>
            <a:r>
              <a:rPr b="1"/>
              <a:t>eventuali sconti </a:t>
            </a:r>
            <a:r>
              <a:t>sul prezzo unitario di un prodotto.</a:t>
            </a:r>
          </a:p>
        </p:txBody>
      </p:sp>
      <p:pic>
        <p:nvPicPr>
          <p:cNvPr id="138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0640" y="3652548"/>
            <a:ext cx="4480466" cy="1980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egnaposto numero diapositiva 1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1" name="Titolo 3"/>
          <p:cNvSpPr txBox="1"/>
          <p:nvPr>
            <p:ph type="title"/>
          </p:nvPr>
        </p:nvSpPr>
        <p:spPr>
          <a:xfrm>
            <a:off x="257352" y="376744"/>
            <a:ext cx="8233734" cy="474337"/>
          </a:xfrm>
          <a:prstGeom prst="rect">
            <a:avLst/>
          </a:prstGeom>
        </p:spPr>
        <p:txBody>
          <a:bodyPr/>
          <a:lstStyle>
            <a:lvl1pPr defTabSz="905255">
              <a:defRPr sz="2400"/>
            </a:lvl1pPr>
          </a:lstStyle>
          <a:p>
            <a:pPr/>
            <a:r>
              <a:t>Riassunto degli argomenti trattati nel 2^ modulo                        3/3</a:t>
            </a:r>
          </a:p>
        </p:txBody>
      </p:sp>
      <p:pic>
        <p:nvPicPr>
          <p:cNvPr id="142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3" cy="16200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egnaposto testo 1"/>
          <p:cNvSpPr txBox="1"/>
          <p:nvPr>
            <p:ph type="body" idx="1"/>
          </p:nvPr>
        </p:nvSpPr>
        <p:spPr>
          <a:xfrm>
            <a:off x="269998" y="1259997"/>
            <a:ext cx="8683205" cy="4633728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lnSpc>
                <a:spcPct val="80000"/>
              </a:lnSpc>
              <a:spcBef>
                <a:spcPts val="100"/>
              </a:spcBef>
              <a:buSzTx/>
              <a:buNone/>
              <a:defRPr b="1" sz="1400"/>
            </a:pPr>
            <a:r>
              <a:t>Pagare in contanti o con la carta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indent="0" defTabSz="905255">
              <a:spcBef>
                <a:spcPts val="100"/>
              </a:spcBef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Pagare con le banconote non sempre è comodo e sicuro. In alcuni casi è addirittura impossibile, come per gli acquisti on-line.</a:t>
            </a: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Talvolta è più funzionale utilizzare invece del denaro contante la </a:t>
            </a:r>
            <a:r>
              <a:rPr b="1"/>
              <a:t>moneta elettronica</a:t>
            </a:r>
            <a:r>
              <a:t>: il primo lo teniamo nel portafoglio, mentre, la seconda l</a:t>
            </a:r>
            <a:r>
              <a:rPr b="1"/>
              <a:t>a usiamo attraverso strumenti di pagamento come le carte</a:t>
            </a:r>
            <a:r>
              <a:t>, che si distinguono in:</a:t>
            </a:r>
          </a:p>
          <a:p>
            <a:pPr marL="289840" indent="-138963" defTabSz="905255">
              <a:spcBef>
                <a:spcPts val="100"/>
              </a:spcBef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carta di debito ("pay now”) </a:t>
            </a:r>
          </a:p>
          <a:p>
            <a:pPr marL="289840" indent="-138963" defTabSz="905255">
              <a:spcBef>
                <a:spcPts val="100"/>
              </a:spcBef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carta di credito ("pay later”)</a:t>
            </a:r>
          </a:p>
          <a:p>
            <a:pPr marL="289840" indent="-138963" defTabSz="905255">
              <a:spcBef>
                <a:spcPts val="100"/>
              </a:spcBef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carta prepagata ("pay before”)</a:t>
            </a:r>
          </a:p>
          <a:p>
            <a:pPr marL="289840" indent="-138963" defTabSz="905255">
              <a:spcBef>
                <a:spcPts val="100"/>
              </a:spcBef>
              <a:buClrTx/>
              <a:buSzPct val="100000"/>
              <a:buFontTx/>
              <a:defRPr b="1"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905255">
              <a:spcBef>
                <a:spcPts val="1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Le </a:t>
            </a:r>
            <a:r>
              <a:rPr b="1"/>
              <a:t>principali operazioni che si possono fare con le carte</a:t>
            </a:r>
            <a:r>
              <a:t> sono:</a:t>
            </a:r>
          </a:p>
          <a:p>
            <a:pPr marL="289840" indent="-138963" defTabSz="905255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prelievo contante (ATM)</a:t>
            </a:r>
          </a:p>
          <a:p>
            <a:pPr marL="289840" indent="-138963" defTabSz="905255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acquisto beni e servizi presso esercenti convenzionati (POS)</a:t>
            </a:r>
          </a:p>
          <a:p>
            <a:pPr marL="289840" indent="-138963" defTabSz="905255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acquisto di beni e servizi via internet</a:t>
            </a:r>
          </a:p>
          <a:p>
            <a:pPr marL="289840" indent="-138963" defTabSz="905255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informazioni su saldo e movimenti</a:t>
            </a:r>
          </a:p>
          <a:p>
            <a:pPr marL="289840" indent="-138963" defTabSz="905255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versamento di contanti e assegni</a:t>
            </a:r>
          </a:p>
          <a:p>
            <a:pPr marL="289840" indent="-138963" defTabSz="905255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pagamento utenze e bollettini postali</a:t>
            </a:r>
          </a:p>
          <a:p>
            <a:pPr marL="289840" indent="-138963" defTabSz="905255">
              <a:spcBef>
                <a:spcPts val="0"/>
              </a:spcBef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ricariche telefoniche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egnaposto testo 1"/>
          <p:cNvSpPr txBox="1"/>
          <p:nvPr>
            <p:ph type="body" idx="1"/>
          </p:nvPr>
        </p:nvSpPr>
        <p:spPr>
          <a:xfrm>
            <a:off x="153612" y="1207890"/>
            <a:ext cx="8570185" cy="4442220"/>
          </a:xfrm>
          <a:prstGeom prst="rect">
            <a:avLst/>
          </a:prstGeom>
        </p:spPr>
        <p:txBody>
          <a:bodyPr/>
          <a:lstStyle/>
          <a:p>
            <a:pPr marL="0" indent="152400" algn="just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6" name="Titolo 2"/>
          <p:cNvSpPr txBox="1"/>
          <p:nvPr>
            <p:ph type="title"/>
          </p:nvPr>
        </p:nvSpPr>
        <p:spPr>
          <a:xfrm>
            <a:off x="280262" y="438042"/>
            <a:ext cx="8163512" cy="40614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Seguiamo questo video…..La moneta elettronica</a:t>
            </a:r>
          </a:p>
        </p:txBody>
      </p:sp>
      <p:sp>
        <p:nvSpPr>
          <p:cNvPr id="147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8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6" cy="162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La moneta elettronica.mp4" descr="La moneta elettronica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7116" y="1153822"/>
            <a:ext cx="8274153" cy="4654213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Video realizzato da Hub Scuola, disponibile all’indirizzo: https://www.youtube.com/watch?v=jSTbVnxARYQ)"/>
          <p:cNvSpPr txBox="1"/>
          <p:nvPr/>
        </p:nvSpPr>
        <p:spPr>
          <a:xfrm>
            <a:off x="63690" y="5857947"/>
            <a:ext cx="5794744" cy="228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Video realizzato da Hub Scuola, disponibile all’indirizzo: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https://www.youtube.com/watch?v=jSTbVnxARYQ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66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egnaposto numero diapositiva 1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Segnaposto testo 2"/>
          <p:cNvSpPr txBox="1"/>
          <p:nvPr>
            <p:ph type="body" idx="1"/>
          </p:nvPr>
        </p:nvSpPr>
        <p:spPr>
          <a:xfrm>
            <a:off x="150557" y="1200985"/>
            <a:ext cx="8557464" cy="44560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566927">
              <a:lnSpc>
                <a:spcPct val="90000"/>
              </a:lnSpc>
              <a:spcBef>
                <a:spcPts val="100"/>
              </a:spcBef>
              <a:buSzTx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 defTabSz="566927">
              <a:lnSpc>
                <a:spcPct val="90000"/>
              </a:lnSpc>
              <a:spcBef>
                <a:spcPts val="100"/>
              </a:spcBef>
              <a:buSzTx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94488" defTabSz="566927">
              <a:lnSpc>
                <a:spcPct val="90000"/>
              </a:lnSpc>
              <a:spcBef>
                <a:spcPts val="100"/>
              </a:spcBef>
              <a:buSzTx/>
              <a:buNone/>
              <a:defRPr b="1" sz="1500">
                <a:latin typeface="Calibri"/>
                <a:ea typeface="Calibri"/>
                <a:cs typeface="Calibri"/>
                <a:sym typeface="Calibri"/>
              </a:defRPr>
            </a:pPr>
            <a:r>
              <a:t>Gestire risparmi e investimenti</a:t>
            </a:r>
          </a:p>
          <a:p>
            <a:pPr marL="283462" indent="-188975" defTabSz="566927">
              <a:lnSpc>
                <a:spcPct val="90000"/>
              </a:lnSpc>
              <a:spcBef>
                <a:spcPts val="100"/>
              </a:spcBef>
              <a:buClr>
                <a:srgbClr val="000000"/>
              </a:buClr>
              <a:buSzPts val="1500"/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t>sapere che la moneta, come le risorse naturali, non è disponibile illimitatamente e che è prudente mantenerne una riserva</a:t>
            </a:r>
            <a:endParaRPr b="1"/>
          </a:p>
          <a:p>
            <a:pPr marL="283462" indent="-188975" defTabSz="566927">
              <a:lnSpc>
                <a:spcPct val="90000"/>
              </a:lnSpc>
              <a:spcBef>
                <a:spcPts val="100"/>
              </a:spcBef>
              <a:buClr>
                <a:srgbClr val="000000"/>
              </a:buClr>
              <a:buSzPts val="1500"/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t>conoscere il concetto di risparmio e le principali ragioni per cui bisogna risparmiare</a:t>
            </a:r>
          </a:p>
          <a:p>
            <a:pPr marL="283462" indent="-188975" defTabSz="566927">
              <a:lnSpc>
                <a:spcPct val="90000"/>
              </a:lnSpc>
              <a:spcBef>
                <a:spcPts val="100"/>
              </a:spcBef>
              <a:buClr>
                <a:srgbClr val="000000"/>
              </a:buClr>
              <a:buSzPts val="1500"/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t>capire che il risparmio deriva dal reddito che non viene speso</a:t>
            </a:r>
          </a:p>
          <a:p>
            <a:pPr marL="283462" indent="-188975" defTabSz="566927">
              <a:lnSpc>
                <a:spcPct val="90000"/>
              </a:lnSpc>
              <a:spcBef>
                <a:spcPts val="100"/>
              </a:spcBef>
              <a:buClr>
                <a:srgbClr val="000000"/>
              </a:buClr>
              <a:buSzPts val="1500"/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t>capire che il risparmio può essere remunerato e generare interessi</a:t>
            </a:r>
          </a:p>
          <a:p>
            <a:pPr marL="0" indent="94488" defTabSz="566927">
              <a:lnSpc>
                <a:spcPct val="90000"/>
              </a:lnSpc>
              <a:spcBef>
                <a:spcPts val="100"/>
              </a:spcBef>
              <a:buSzTx/>
              <a:buNone/>
              <a:defRPr b="1" sz="15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94488" defTabSz="566927">
              <a:lnSpc>
                <a:spcPct val="90000"/>
              </a:lnSpc>
              <a:spcBef>
                <a:spcPts val="100"/>
              </a:spcBef>
              <a:buSzTx/>
              <a:buNone/>
              <a:defRPr b="1" sz="15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94488" defTabSz="566927">
              <a:lnSpc>
                <a:spcPct val="90000"/>
              </a:lnSpc>
              <a:spcBef>
                <a:spcPts val="100"/>
              </a:spcBef>
              <a:buSzTx/>
              <a:buNone/>
              <a:defRPr b="1" sz="1500">
                <a:latin typeface="Calibri"/>
                <a:ea typeface="Calibri"/>
                <a:cs typeface="Calibri"/>
                <a:sym typeface="Calibri"/>
              </a:defRPr>
            </a:pPr>
            <a:r>
              <a:t>Impatto socio-ambientale dei comportamenti di individui e organizzazioni </a:t>
            </a:r>
          </a:p>
          <a:p>
            <a:pPr marL="283462" indent="-188975" defTabSz="566927">
              <a:lnSpc>
                <a:spcPct val="90000"/>
              </a:lnSpc>
              <a:spcBef>
                <a:spcPts val="100"/>
              </a:spcBef>
              <a:buClr>
                <a:srgbClr val="000000"/>
              </a:buClr>
              <a:buSzPts val="1500"/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t>sapere che la tutela dell’ambiente richiede l’adozione di adeguati comportamenti personali e collettivi</a:t>
            </a:r>
          </a:p>
          <a:p>
            <a:pPr marL="283462" indent="-188975" defTabSz="566927">
              <a:lnSpc>
                <a:spcPct val="90000"/>
              </a:lnSpc>
              <a:spcBef>
                <a:spcPts val="100"/>
              </a:spcBef>
              <a:buClr>
                <a:srgbClr val="000000"/>
              </a:buClr>
              <a:buSzPts val="1500"/>
              <a:defRPr sz="1500">
                <a:latin typeface="Calibri"/>
                <a:ea typeface="Calibri"/>
                <a:cs typeface="Calibri"/>
                <a:sym typeface="Calibri"/>
              </a:defRPr>
            </a:pPr>
            <a:r>
              <a:t>conoscere alcuni obiettivi dell’Agenda 2030 delle Nazioni Unite</a:t>
            </a:r>
          </a:p>
        </p:txBody>
      </p:sp>
      <p:sp>
        <p:nvSpPr>
          <p:cNvPr id="154" name="Titolo 3"/>
          <p:cNvSpPr txBox="1"/>
          <p:nvPr>
            <p:ph type="title"/>
          </p:nvPr>
        </p:nvSpPr>
        <p:spPr>
          <a:xfrm>
            <a:off x="257352" y="376744"/>
            <a:ext cx="8233734" cy="474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Indice per argomenti_ 3^ modulo_classe 5^ scuola primaria</a:t>
            </a:r>
          </a:p>
        </p:txBody>
      </p:sp>
      <p:pic>
        <p:nvPicPr>
          <p:cNvPr id="155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Nota: ove non diversamente indicato nelle singole slide, il materiale di riferimento per gli argomenti trattati in questo modulo sono stati desunti/elaborati da “I quaderni didattici della Banca d’Italia” disponibili all’indirizzo https://www.bancaditali"/>
          <p:cNvSpPr txBox="1"/>
          <p:nvPr/>
        </p:nvSpPr>
        <p:spPr>
          <a:xfrm>
            <a:off x="105964" y="5443182"/>
            <a:ext cx="8932073" cy="39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Nota: ove non diversamente indicato nelle singole slide, il materiale di riferimento per gli argomenti trattati in questo modulo sono stati desunti/elaborati da “I quaderni didattici della Banca d’Italia” disponibili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https://www.bancaditalia.it/pubblicazioni/quaderni-didattici/index.html?com.dotmarketing.htmlpage.language=102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olo 2"/>
          <p:cNvSpPr txBox="1"/>
          <p:nvPr>
            <p:ph type="title"/>
          </p:nvPr>
        </p:nvSpPr>
        <p:spPr>
          <a:xfrm>
            <a:off x="491277" y="379031"/>
            <a:ext cx="7952497" cy="4069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L’acqua, una risorsa fondamentale da risparmiare</a:t>
            </a:r>
          </a:p>
        </p:txBody>
      </p:sp>
      <p:sp>
        <p:nvSpPr>
          <p:cNvPr id="159" name="Rettangolo 3"/>
          <p:cNvSpPr txBox="1"/>
          <p:nvPr/>
        </p:nvSpPr>
        <p:spPr>
          <a:xfrm>
            <a:off x="423788" y="1087280"/>
            <a:ext cx="8296424" cy="386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ts val="1800"/>
              </a:lnSpc>
              <a:spcBef>
                <a:spcPts val="600"/>
              </a:spcBef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Ogni individuo dipende dall’acqua per il sostentamento</a:t>
            </a:r>
            <a:r>
              <a:rPr b="0"/>
              <a:t>. Usiamo l’acqua ogni singolo giorno. È necessaria praticamente in tutto ciò che facciamo: abbiamo bisogno di acqua per bere, per l’igiene, per l’alimentazione.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L’acqua potabile e pulita</a:t>
            </a:r>
            <a:r>
              <a:rPr b="0"/>
              <a:t> è </a:t>
            </a:r>
            <a:r>
              <a:t>una risorsa limitata</a:t>
            </a:r>
            <a:r>
              <a:rPr b="0"/>
              <a:t>. Con tutte le siccità che si verificano nel mondo, la fornitura di acqua dolce si sta trasformando in una risorsa preziosa.</a:t>
            </a:r>
          </a:p>
          <a:p>
            <a:pPr algn="just">
              <a:lnSpc>
                <a:spcPts val="1800"/>
              </a:lnSpc>
              <a:spcBef>
                <a:spcPts val="6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E’ quindi importante avere atteggiamenti che tengano conto della </a:t>
            </a:r>
            <a:r>
              <a:rPr b="1"/>
              <a:t>riduzione degli sprechi</a:t>
            </a:r>
            <a:r>
              <a:t>. La popolazione deve  </a:t>
            </a:r>
            <a:r>
              <a:rPr b="1"/>
              <a:t>preservare l’acqua</a:t>
            </a:r>
            <a:r>
              <a:t> di cui dispone attualmente e </a:t>
            </a:r>
            <a:r>
              <a:rPr b="1"/>
              <a:t>rendere disponibile una scorta adeguata per gli anni a venire</a:t>
            </a:r>
            <a:r>
              <a:t>.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In altre parole occorre accantonare, ovvero </a:t>
            </a:r>
            <a:r>
              <a:rPr b="1"/>
              <a:t>risparmiare, oggi una risorsa limitata come l’acqua per poterne disporre anche in futuro</a:t>
            </a:r>
            <a:r>
              <a:t>.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stessa cosa accade per il </a:t>
            </a:r>
            <a:r>
              <a:rPr b="1"/>
              <a:t>denaro</a:t>
            </a:r>
            <a:r>
              <a:t> (altra risorsa limitata): </a:t>
            </a:r>
            <a:r>
              <a:rPr b="1"/>
              <a:t>risparmiare oggi una somma</a:t>
            </a:r>
            <a:r>
              <a:t> di denaro anziché spenderla immediatamente è importante perché </a:t>
            </a:r>
            <a:r>
              <a:rPr b="1"/>
              <a:t>ci consente di usarla quando ne avremo maggior bisogno o per affrontare delle spese impreviste</a:t>
            </a:r>
            <a:r>
              <a:t>. 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verbo </a:t>
            </a:r>
            <a:r>
              <a:rPr b="1"/>
              <a:t>risparmiare</a:t>
            </a:r>
            <a:r>
              <a:t> deriva </a:t>
            </a:r>
            <a:r>
              <a:rPr b="1"/>
              <a:t>dal latino "parcere"</a:t>
            </a:r>
            <a:r>
              <a:t> che significa tenere in serbo, astenersi. </a:t>
            </a:r>
          </a:p>
          <a:p>
            <a:pPr algn="just"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In inglese</a:t>
            </a:r>
            <a:r>
              <a:rPr b="0"/>
              <a:t> risparmiare si dice </a:t>
            </a:r>
            <a:r>
              <a:t>"to save"</a:t>
            </a:r>
            <a:r>
              <a:rPr b="0"/>
              <a:t>, che significa anche "salvare": ciò che risparmi oggi ti può salvare in futuro nei momenti di crisi.</a:t>
            </a:r>
          </a:p>
        </p:txBody>
      </p:sp>
      <p:pic>
        <p:nvPicPr>
          <p:cNvPr id="160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3873" y="4783225"/>
            <a:ext cx="1503488" cy="1257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7754" y="4901403"/>
            <a:ext cx="1264999" cy="113912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3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